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4" r:id="rId3"/>
    <p:sldMasterId id="2147483659" r:id="rId4"/>
  </p:sldMasterIdLst>
  <p:notesMasterIdLst>
    <p:notesMasterId r:id="rId30"/>
  </p:notesMasterIdLst>
  <p:handoutMasterIdLst>
    <p:handoutMasterId r:id="rId31"/>
  </p:handoutMasterIdLst>
  <p:sldIdLst>
    <p:sldId id="409" r:id="rId5"/>
    <p:sldId id="407" r:id="rId6"/>
    <p:sldId id="411" r:id="rId7"/>
    <p:sldId id="413" r:id="rId8"/>
    <p:sldId id="410" r:id="rId9"/>
    <p:sldId id="416" r:id="rId10"/>
    <p:sldId id="437" r:id="rId11"/>
    <p:sldId id="417" r:id="rId12"/>
    <p:sldId id="420" r:id="rId13"/>
    <p:sldId id="421" r:id="rId14"/>
    <p:sldId id="422" r:id="rId15"/>
    <p:sldId id="423" r:id="rId16"/>
    <p:sldId id="424" r:id="rId17"/>
    <p:sldId id="425" r:id="rId18"/>
    <p:sldId id="427" r:id="rId19"/>
    <p:sldId id="428" r:id="rId20"/>
    <p:sldId id="429" r:id="rId21"/>
    <p:sldId id="430" r:id="rId22"/>
    <p:sldId id="431" r:id="rId23"/>
    <p:sldId id="432" r:id="rId24"/>
    <p:sldId id="433" r:id="rId25"/>
    <p:sldId id="434" r:id="rId26"/>
    <p:sldId id="436" r:id="rId27"/>
    <p:sldId id="439" r:id="rId28"/>
    <p:sldId id="435" r:id="rId29"/>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4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E8DC7D-E64E-44AD-9FC6-8D62262590A5}" v="4" dt="2020-02-03T11:20:03.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07" autoAdjust="0"/>
    <p:restoredTop sz="94660"/>
  </p:normalViewPr>
  <p:slideViewPr>
    <p:cSldViewPr snapToGrid="0">
      <p:cViewPr varScale="1">
        <p:scale>
          <a:sx n="72" d="100"/>
          <a:sy n="72" d="100"/>
        </p:scale>
        <p:origin x="106" y="240"/>
      </p:cViewPr>
      <p:guideLst/>
    </p:cSldViewPr>
  </p:slideViewPr>
  <p:notesTextViewPr>
    <p:cViewPr>
      <p:scale>
        <a:sx n="1" d="1"/>
        <a:sy n="1" d="1"/>
      </p:scale>
      <p:origin x="0" y="0"/>
    </p:cViewPr>
  </p:notesTextViewPr>
  <p:notesViewPr>
    <p:cSldViewPr snapToGrid="0">
      <p:cViewPr varScale="1">
        <p:scale>
          <a:sx n="45" d="100"/>
          <a:sy n="45" d="100"/>
        </p:scale>
        <p:origin x="2762"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19DED2-8218-4113-9DC7-F9118C76EF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8A11FA4-28E0-4932-8602-51EBD43DBF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7B76D5-ACE1-492A-A8A7-99E7EC563237}" type="datetimeFigureOut">
              <a:rPr lang="en-US" smtClean="0"/>
              <a:t>5/6/2024</a:t>
            </a:fld>
            <a:endParaRPr lang="en-US"/>
          </a:p>
        </p:txBody>
      </p:sp>
      <p:sp>
        <p:nvSpPr>
          <p:cNvPr id="4" name="Footer Placeholder 3">
            <a:extLst>
              <a:ext uri="{FF2B5EF4-FFF2-40B4-BE49-F238E27FC236}">
                <a16:creationId xmlns:a16="http://schemas.microsoft.com/office/drawing/2014/main" id="{D6180A9C-CBD6-49F2-8FD4-A6A22AA603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146E9A6-BD95-42E6-A46D-BBF87EA5ED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FA9F60-F375-4F4C-9374-88652C48B3CF}" type="slidenum">
              <a:rPr lang="en-US" smtClean="0"/>
              <a:t>‹#›</a:t>
            </a:fld>
            <a:endParaRPr lang="en-US"/>
          </a:p>
        </p:txBody>
      </p:sp>
    </p:spTree>
    <p:extLst>
      <p:ext uri="{BB962C8B-B14F-4D97-AF65-F5344CB8AC3E}">
        <p14:creationId xmlns:p14="http://schemas.microsoft.com/office/powerpoint/2010/main" val="339436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F823A-1DE9-4878-9129-D063F61A377E}"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D730A-C4D5-41B2-93D4-848177244906}" type="slidenum">
              <a:rPr lang="en-US" smtClean="0"/>
              <a:t>‹#›</a:t>
            </a:fld>
            <a:endParaRPr lang="en-US"/>
          </a:p>
        </p:txBody>
      </p:sp>
    </p:spTree>
    <p:extLst>
      <p:ext uri="{BB962C8B-B14F-4D97-AF65-F5344CB8AC3E}">
        <p14:creationId xmlns:p14="http://schemas.microsoft.com/office/powerpoint/2010/main" val="67809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1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50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8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504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043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51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17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28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08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23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b858b984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3b858b984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84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503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873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39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3c3d36df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3c3d36df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873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05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858b98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858b9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99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F4AA-2EEB-4251-A6FA-ABAB3CE229AB}"/>
              </a:ext>
            </a:extLst>
          </p:cNvPr>
          <p:cNvSpPr>
            <a:spLocks noGrp="1"/>
          </p:cNvSpPr>
          <p:nvPr>
            <p:ph type="ctrTitle" hasCustomPrompt="1"/>
          </p:nvPr>
        </p:nvSpPr>
        <p:spPr>
          <a:xfrm>
            <a:off x="143689" y="171010"/>
            <a:ext cx="11498413" cy="2387600"/>
          </a:xfrm>
          <a:prstGeom prst="rect">
            <a:avLst/>
          </a:prstGeom>
        </p:spPr>
        <p:txBody>
          <a:bodyPr anchor="b"/>
          <a:lstStyle>
            <a:lvl1pPr algn="l">
              <a:defRPr sz="6000">
                <a:solidFill>
                  <a:schemeClr val="tx1"/>
                </a:solidFill>
              </a:defRPr>
            </a:lvl1pPr>
          </a:lstStyle>
          <a:p>
            <a:r>
              <a:rPr lang="en-US" dirty="0"/>
              <a:t>Presentation Title Line 1</a:t>
            </a:r>
            <a:br>
              <a:rPr lang="en-US" dirty="0"/>
            </a:br>
            <a:r>
              <a:rPr lang="en-US" dirty="0"/>
              <a:t>Presentation Title Line 2</a:t>
            </a:r>
          </a:p>
        </p:txBody>
      </p:sp>
      <p:sp>
        <p:nvSpPr>
          <p:cNvPr id="3" name="Subtitle 2">
            <a:extLst>
              <a:ext uri="{FF2B5EF4-FFF2-40B4-BE49-F238E27FC236}">
                <a16:creationId xmlns:a16="http://schemas.microsoft.com/office/drawing/2014/main" id="{133E4C2B-9B71-402A-918D-E053A45FFDCF}"/>
              </a:ext>
            </a:extLst>
          </p:cNvPr>
          <p:cNvSpPr>
            <a:spLocks noGrp="1"/>
          </p:cNvSpPr>
          <p:nvPr>
            <p:ph type="subTitle" idx="1" hasCustomPrompt="1"/>
          </p:nvPr>
        </p:nvSpPr>
        <p:spPr>
          <a:xfrm>
            <a:off x="143689" y="3060678"/>
            <a:ext cx="6637356" cy="455520"/>
          </a:xfrm>
          <a:prstGeom prst="rect">
            <a:avLst/>
          </a:prstGeom>
        </p:spPr>
        <p:txBody>
          <a:bodyPr/>
          <a:lstStyle>
            <a:lvl1pPr marL="0" indent="0" algn="l">
              <a:buNone/>
              <a:defRPr sz="2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Author/Presenter/Date/etc.</a:t>
            </a:r>
          </a:p>
        </p:txBody>
      </p:sp>
      <p:pic>
        <p:nvPicPr>
          <p:cNvPr id="7" name="Picture 6">
            <a:extLst>
              <a:ext uri="{FF2B5EF4-FFF2-40B4-BE49-F238E27FC236}">
                <a16:creationId xmlns:a16="http://schemas.microsoft.com/office/drawing/2014/main" id="{D9086527-AB64-4097-BF57-9223186F4CA6}"/>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12423" y="5797830"/>
            <a:ext cx="4236900" cy="763223"/>
          </a:xfrm>
          <a:prstGeom prst="rect">
            <a:avLst/>
          </a:prstGeom>
        </p:spPr>
      </p:pic>
    </p:spTree>
    <p:extLst>
      <p:ext uri="{BB962C8B-B14F-4D97-AF65-F5344CB8AC3E}">
        <p14:creationId xmlns:p14="http://schemas.microsoft.com/office/powerpoint/2010/main" val="40116319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4" name="Picture 3">
            <a:extLst>
              <a:ext uri="{FF2B5EF4-FFF2-40B4-BE49-F238E27FC236}">
                <a16:creationId xmlns:a16="http://schemas.microsoft.com/office/drawing/2014/main" id="{DCEBAD0B-93F0-498F-8201-DE14AE8E12E7}"/>
              </a:ext>
            </a:extLst>
          </p:cNvPr>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8750" t="13520" r="8828" b="13974"/>
          <a:stretch/>
        </p:blipFill>
        <p:spPr>
          <a:xfrm>
            <a:off x="16625" y="1013582"/>
            <a:ext cx="12192000" cy="4468291"/>
          </a:xfrm>
          <a:prstGeom prst="rect">
            <a:avLst/>
          </a:prstGeom>
        </p:spPr>
      </p:pic>
    </p:spTree>
    <p:extLst>
      <p:ext uri="{BB962C8B-B14F-4D97-AF65-F5344CB8AC3E}">
        <p14:creationId xmlns:p14="http://schemas.microsoft.com/office/powerpoint/2010/main" val="149353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5" name="Picture 4">
            <a:extLst>
              <a:ext uri="{FF2B5EF4-FFF2-40B4-BE49-F238E27FC236}">
                <a16:creationId xmlns:a16="http://schemas.microsoft.com/office/drawing/2014/main" id="{570760F2-3E58-4EC9-97E7-DB71BC06D850}"/>
              </a:ext>
            </a:extLst>
          </p:cNvPr>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8953" y="1012824"/>
            <a:ext cx="10424847" cy="4832351"/>
          </a:xfrm>
          <a:prstGeom prst="rect">
            <a:avLst/>
          </a:prstGeom>
        </p:spPr>
      </p:pic>
    </p:spTree>
    <p:extLst>
      <p:ext uri="{BB962C8B-B14F-4D97-AF65-F5344CB8AC3E}">
        <p14:creationId xmlns:p14="http://schemas.microsoft.com/office/powerpoint/2010/main" val="3208947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4" name="Picture 3">
            <a:extLst>
              <a:ext uri="{FF2B5EF4-FFF2-40B4-BE49-F238E27FC236}">
                <a16:creationId xmlns:a16="http://schemas.microsoft.com/office/drawing/2014/main" id="{4B4F62B3-C220-4888-913B-7C439F4CA04E}"/>
              </a:ext>
            </a:extLst>
          </p:cNvPr>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8749" t="13494" r="8751" b="13494"/>
          <a:stretch/>
        </p:blipFill>
        <p:spPr>
          <a:xfrm>
            <a:off x="0" y="1733549"/>
            <a:ext cx="12192000" cy="4114800"/>
          </a:xfrm>
          <a:prstGeom prst="rect">
            <a:avLst/>
          </a:prstGeom>
        </p:spPr>
      </p:pic>
      <p:sp>
        <p:nvSpPr>
          <p:cNvPr id="7" name="Text Placeholder 10">
            <a:extLst>
              <a:ext uri="{FF2B5EF4-FFF2-40B4-BE49-F238E27FC236}">
                <a16:creationId xmlns:a16="http://schemas.microsoft.com/office/drawing/2014/main" id="{61C87DC0-45B3-45AB-ACE9-A8DFB3806BB8}"/>
              </a:ext>
            </a:extLst>
          </p:cNvPr>
          <p:cNvSpPr>
            <a:spLocks noGrp="1"/>
          </p:cNvSpPr>
          <p:nvPr>
            <p:ph type="body" sz="quarter" idx="13"/>
          </p:nvPr>
        </p:nvSpPr>
        <p:spPr>
          <a:xfrm>
            <a:off x="648417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
        <p:nvSpPr>
          <p:cNvPr id="8" name="Text Placeholder 10">
            <a:extLst>
              <a:ext uri="{FF2B5EF4-FFF2-40B4-BE49-F238E27FC236}">
                <a16:creationId xmlns:a16="http://schemas.microsoft.com/office/drawing/2014/main" id="{D2BB2424-2B59-4B19-A3F9-615AE28D5182}"/>
              </a:ext>
            </a:extLst>
          </p:cNvPr>
          <p:cNvSpPr>
            <a:spLocks noGrp="1"/>
          </p:cNvSpPr>
          <p:nvPr>
            <p:ph type="body" sz="quarter" idx="14"/>
          </p:nvPr>
        </p:nvSpPr>
        <p:spPr>
          <a:xfrm>
            <a:off x="953852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
        <p:nvSpPr>
          <p:cNvPr id="9" name="Text Placeholder 10">
            <a:extLst>
              <a:ext uri="{FF2B5EF4-FFF2-40B4-BE49-F238E27FC236}">
                <a16:creationId xmlns:a16="http://schemas.microsoft.com/office/drawing/2014/main" id="{5B824E95-27EC-45CB-AF0E-5FA3AD3DAE67}"/>
              </a:ext>
            </a:extLst>
          </p:cNvPr>
          <p:cNvSpPr>
            <a:spLocks noGrp="1"/>
          </p:cNvSpPr>
          <p:nvPr>
            <p:ph type="body" sz="quarter" idx="15"/>
          </p:nvPr>
        </p:nvSpPr>
        <p:spPr>
          <a:xfrm>
            <a:off x="342982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
        <p:nvSpPr>
          <p:cNvPr id="10" name="Text Placeholder 10">
            <a:extLst>
              <a:ext uri="{FF2B5EF4-FFF2-40B4-BE49-F238E27FC236}">
                <a16:creationId xmlns:a16="http://schemas.microsoft.com/office/drawing/2014/main" id="{8E0BFAA8-9D89-49E6-80D2-572CA5E03A24}"/>
              </a:ext>
            </a:extLst>
          </p:cNvPr>
          <p:cNvSpPr>
            <a:spLocks noGrp="1"/>
          </p:cNvSpPr>
          <p:nvPr>
            <p:ph type="body" sz="quarter" idx="16"/>
          </p:nvPr>
        </p:nvSpPr>
        <p:spPr>
          <a:xfrm>
            <a:off x="37547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p>
        </p:txBody>
      </p:sp>
    </p:spTree>
    <p:extLst>
      <p:ext uri="{BB962C8B-B14F-4D97-AF65-F5344CB8AC3E}">
        <p14:creationId xmlns:p14="http://schemas.microsoft.com/office/powerpoint/2010/main" val="3423164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41BE-296A-42FB-9118-87A2BA07291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A18798-4C54-4C1C-8FB1-EB94F63E67F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38690F-DB74-4D6B-BDE5-6A367C0D8B17}"/>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5" name="Footer Placeholder 4">
            <a:extLst>
              <a:ext uri="{FF2B5EF4-FFF2-40B4-BE49-F238E27FC236}">
                <a16:creationId xmlns:a16="http://schemas.microsoft.com/office/drawing/2014/main" id="{C3D77171-E3E6-4A12-8F17-1974301B00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B2A04DD-E958-4824-A9E7-9110CF890F47}"/>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420346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79C8-D83D-4DBF-ADF6-452FC558FF5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A3CB60C-EDA8-4028-811D-D40E3A56EE8A}"/>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633115-6917-4425-91A0-480A1F7DF92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FE67F0-2C41-4204-805B-386B5FF47C67}"/>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6" name="Footer Placeholder 5">
            <a:extLst>
              <a:ext uri="{FF2B5EF4-FFF2-40B4-BE49-F238E27FC236}">
                <a16:creationId xmlns:a16="http://schemas.microsoft.com/office/drawing/2014/main" id="{4859CCF4-C173-4C7C-BB5E-E7CDE913F5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37EE2EF-F71D-4A45-975F-82BDFB58FED5}"/>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2124999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2588-5D16-4370-8F69-25FC2121662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4EEC25C-598C-46D3-ABA1-34247F24B5B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2CFEE-095A-45C9-BCB5-E0C4AA3A9A3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403D1-0E69-47DF-A19A-AC92E8F073E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E44595-D21C-4864-89BF-93947C6F4DE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87F82A-2EEA-46CD-8D3E-8F388000F289}"/>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8" name="Footer Placeholder 7">
            <a:extLst>
              <a:ext uri="{FF2B5EF4-FFF2-40B4-BE49-F238E27FC236}">
                <a16:creationId xmlns:a16="http://schemas.microsoft.com/office/drawing/2014/main" id="{648CB628-3107-4D21-834B-4370442CDA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1897998-4629-4E98-AB64-96DCBA6F7FF3}"/>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930555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8A88A-0987-4A34-B818-F68554D70F8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045456E-2D54-4A7A-8637-B47F4FAD089F}"/>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4" name="Footer Placeholder 3">
            <a:extLst>
              <a:ext uri="{FF2B5EF4-FFF2-40B4-BE49-F238E27FC236}">
                <a16:creationId xmlns:a16="http://schemas.microsoft.com/office/drawing/2014/main" id="{EFA7FE39-09DB-474E-8844-9CCD131C953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E92F3FA-066D-4DA9-8A6C-78C12C40D7F3}"/>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1182155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A5F342-637D-4EB2-B854-6B4ADBEECF6A}"/>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3" name="Footer Placeholder 2">
            <a:extLst>
              <a:ext uri="{FF2B5EF4-FFF2-40B4-BE49-F238E27FC236}">
                <a16:creationId xmlns:a16="http://schemas.microsoft.com/office/drawing/2014/main" id="{D65835D7-AFC4-4F1B-8040-DCE481D21E4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6EC2A14-CEB0-46A7-B3E7-ACA019D1F870}"/>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1676952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16A0-D85A-403D-94DB-0B79115C4EA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BB9A5B-C0ED-4E67-A0FB-C90038BCF84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57A61A-AA25-4AAB-BADC-944866EE836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35ED9-016E-4482-803E-1D8EF5307FB8}"/>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6" name="Footer Placeholder 5">
            <a:extLst>
              <a:ext uri="{FF2B5EF4-FFF2-40B4-BE49-F238E27FC236}">
                <a16:creationId xmlns:a16="http://schemas.microsoft.com/office/drawing/2014/main" id="{69FBF692-B530-4FB0-8BC0-BD95DE73DC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FB2E225-9FB7-44FF-B19B-214464337C6F}"/>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3823295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4134-EC97-453A-ACE4-1C4FA0D3FD6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616D73-5301-4E44-8C88-F86C4B0B7B6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DEDC0-EE90-45B8-BF4A-85916AF384A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3A4A4-38DF-41C5-A11A-6D8C8BCD4AC1}"/>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6" name="Footer Placeholder 5">
            <a:extLst>
              <a:ext uri="{FF2B5EF4-FFF2-40B4-BE49-F238E27FC236}">
                <a16:creationId xmlns:a16="http://schemas.microsoft.com/office/drawing/2014/main" id="{C6B905BC-74AB-41B5-BDB3-71299E2A318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68A9D08-B3FA-4386-B2A5-69AD8DC63AD5}"/>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2558555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E8ADB-A17F-455A-8DB0-E70ABC4A9DDA}"/>
              </a:ext>
            </a:extLst>
          </p:cNvPr>
          <p:cNvSpPr/>
          <p:nvPr userDrawn="1"/>
        </p:nvSpPr>
        <p:spPr>
          <a:xfrm>
            <a:off x="0" y="0"/>
            <a:ext cx="6925901" cy="6858000"/>
          </a:xfrm>
          <a:prstGeom prst="rect">
            <a:avLst/>
          </a:prstGeom>
          <a:gradFill flip="none" rotWithShape="1">
            <a:gsLst>
              <a:gs pos="54000">
                <a:schemeClr val="accent5"/>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F4AA-2EEB-4251-A6FA-ABAB3CE229AB}"/>
              </a:ext>
            </a:extLst>
          </p:cNvPr>
          <p:cNvSpPr>
            <a:spLocks noGrp="1"/>
          </p:cNvSpPr>
          <p:nvPr>
            <p:ph type="ctrTitle" hasCustomPrompt="1"/>
          </p:nvPr>
        </p:nvSpPr>
        <p:spPr>
          <a:xfrm>
            <a:off x="143690" y="171010"/>
            <a:ext cx="6637356" cy="2387600"/>
          </a:xfrm>
          <a:prstGeom prst="rect">
            <a:avLst/>
          </a:prstGeom>
        </p:spPr>
        <p:txBody>
          <a:bodyPr anchor="b"/>
          <a:lstStyle>
            <a:lvl1pPr algn="l">
              <a:defRPr sz="6000">
                <a:solidFill>
                  <a:schemeClr val="bg1"/>
                </a:solidFill>
              </a:defRPr>
            </a:lvl1pPr>
          </a:lstStyle>
          <a:p>
            <a:r>
              <a:rPr lang="en-US" dirty="0"/>
              <a:t>Agenda</a:t>
            </a:r>
          </a:p>
        </p:txBody>
      </p:sp>
      <p:sp>
        <p:nvSpPr>
          <p:cNvPr id="3" name="Subtitle 2">
            <a:extLst>
              <a:ext uri="{FF2B5EF4-FFF2-40B4-BE49-F238E27FC236}">
                <a16:creationId xmlns:a16="http://schemas.microsoft.com/office/drawing/2014/main" id="{133E4C2B-9B71-402A-918D-E053A45FFDCF}"/>
              </a:ext>
            </a:extLst>
          </p:cNvPr>
          <p:cNvSpPr>
            <a:spLocks noGrp="1"/>
          </p:cNvSpPr>
          <p:nvPr>
            <p:ph type="subTitle" idx="1" hasCustomPrompt="1"/>
          </p:nvPr>
        </p:nvSpPr>
        <p:spPr>
          <a:xfrm>
            <a:off x="7470320" y="889728"/>
            <a:ext cx="4200980" cy="926371"/>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Insert agenda item</a:t>
            </a:r>
          </a:p>
          <a:p>
            <a:endParaRPr lang="en-US" dirty="0"/>
          </a:p>
          <a:p>
            <a:endParaRPr lang="en-US" dirty="0"/>
          </a:p>
        </p:txBody>
      </p:sp>
      <p:pic>
        <p:nvPicPr>
          <p:cNvPr id="7" name="Picture 6">
            <a:extLst>
              <a:ext uri="{FF2B5EF4-FFF2-40B4-BE49-F238E27FC236}">
                <a16:creationId xmlns:a16="http://schemas.microsoft.com/office/drawing/2014/main" id="{5C1B9064-0A14-406D-B0D5-C321C4254DAC}"/>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extLst>
      <p:ext uri="{BB962C8B-B14F-4D97-AF65-F5344CB8AC3E}">
        <p14:creationId xmlns:p14="http://schemas.microsoft.com/office/powerpoint/2010/main" val="391449609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7152-3BC6-4299-B87D-64C694C0D9F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384806-F989-4540-A3B1-21CFCF8F0EA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79239-2A62-4C8A-BCFB-9A934E894A9B}"/>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5" name="Footer Placeholder 4">
            <a:extLst>
              <a:ext uri="{FF2B5EF4-FFF2-40B4-BE49-F238E27FC236}">
                <a16:creationId xmlns:a16="http://schemas.microsoft.com/office/drawing/2014/main" id="{83207779-A87D-4925-A6DA-BB4281856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546EAA-0A9E-46B5-B46B-CF447B029C1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1423179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160E48-5840-4413-A3F0-B62AF2B7B67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4E98E-6317-4CEF-A9C5-C4109D41427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E1C2E-6D92-47B0-8552-50718317DD81}"/>
              </a:ext>
            </a:extLst>
          </p:cNvPr>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t>5/6/2024</a:t>
            </a:fld>
            <a:endParaRPr lang="en-US"/>
          </a:p>
        </p:txBody>
      </p:sp>
      <p:sp>
        <p:nvSpPr>
          <p:cNvPr id="5" name="Footer Placeholder 4">
            <a:extLst>
              <a:ext uri="{FF2B5EF4-FFF2-40B4-BE49-F238E27FC236}">
                <a16:creationId xmlns:a16="http://schemas.microsoft.com/office/drawing/2014/main" id="{4AA297D2-777E-45CA-B202-93331B13428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D0520D5-4DBC-42B6-AA66-D1D9EE933286}"/>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Tree>
    <p:extLst>
      <p:ext uri="{BB962C8B-B14F-4D97-AF65-F5344CB8AC3E}">
        <p14:creationId xmlns:p14="http://schemas.microsoft.com/office/powerpoint/2010/main" val="3393348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948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C773-D149-4B9A-9280-0D1B4A93A4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DA50591-9B48-402E-9D3A-DEC121B7143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07DFF-8971-42A5-8862-A41C5985229A}"/>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5" name="Footer Placeholder 4">
            <a:extLst>
              <a:ext uri="{FF2B5EF4-FFF2-40B4-BE49-F238E27FC236}">
                <a16:creationId xmlns:a16="http://schemas.microsoft.com/office/drawing/2014/main" id="{2311A815-D948-4605-9B96-67A28C18171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2E48CA-D9A4-4876-A7F6-80DF253BA79B}"/>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104999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7CE1-3AD9-47B1-9530-426FA4B21D1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9E9622-303D-4E22-9B3C-C72A858E957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555D7-2C1B-4AA9-932E-2CBF4851B2F6}"/>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5" name="Footer Placeholder 4">
            <a:extLst>
              <a:ext uri="{FF2B5EF4-FFF2-40B4-BE49-F238E27FC236}">
                <a16:creationId xmlns:a16="http://schemas.microsoft.com/office/drawing/2014/main" id="{CA3B4CA9-C085-481A-AB5E-BE9B867371D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91903D-B5EF-4976-B02E-08433B97B18F}"/>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2394154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CCE3-0AEE-43EC-9C2C-FAC5F43916B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98E2701-7C53-4BED-A64A-9AD000599C6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29094D-0743-4283-A0CC-FD2B57632DE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7AA074-71A2-4D02-8707-FFAEF514D897}"/>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6" name="Footer Placeholder 5">
            <a:extLst>
              <a:ext uri="{FF2B5EF4-FFF2-40B4-BE49-F238E27FC236}">
                <a16:creationId xmlns:a16="http://schemas.microsoft.com/office/drawing/2014/main" id="{F2F03636-1622-4270-9FCC-7AC74D9E544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90536F8-031D-4EB2-A35B-BF9368338795}"/>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002636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EF22-4251-4C88-9BBF-6D1A14DA47D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2362C90-A4D3-467C-8B3E-D41604EA9B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E180A8-DBE8-4D96-BF35-F125FDDB3A9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9D3DAF-4914-44F4-82C3-738CC134D9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B35A6C-FAAE-40A1-8FA1-B0FFEFBA739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6B9F69-96E9-4689-8A9C-DCAED34C84FE}"/>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8" name="Footer Placeholder 7">
            <a:extLst>
              <a:ext uri="{FF2B5EF4-FFF2-40B4-BE49-F238E27FC236}">
                <a16:creationId xmlns:a16="http://schemas.microsoft.com/office/drawing/2014/main" id="{DBDC2602-46F8-48C2-9C08-F2C4850462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966D36B-7923-432C-906C-50FDD0C5E8DF}"/>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1816614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EAC8-EA6A-45FC-A091-EDD4E88803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A2F4FB4-0225-4B2D-8FDD-9E2C8548EDA9}"/>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4" name="Footer Placeholder 3">
            <a:extLst>
              <a:ext uri="{FF2B5EF4-FFF2-40B4-BE49-F238E27FC236}">
                <a16:creationId xmlns:a16="http://schemas.microsoft.com/office/drawing/2014/main" id="{DC8CF120-496A-448A-A63E-38A15CA8F7E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375E9CB-ABBB-427C-A1A2-40B086998D52}"/>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0308130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AEA58-6418-4783-8269-41F6C4B3B780}"/>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3" name="Footer Placeholder 2">
            <a:extLst>
              <a:ext uri="{FF2B5EF4-FFF2-40B4-BE49-F238E27FC236}">
                <a16:creationId xmlns:a16="http://schemas.microsoft.com/office/drawing/2014/main" id="{220226A9-55E4-4067-B23E-A1AE688B6C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E4BEAC9-DFBF-4B62-8884-5C0C7322B03A}"/>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1676847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EDC0-0E4A-4B1D-8044-6BFA2E683C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323BAE-3854-41F4-8142-35D3963E263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FEA6D4-F60A-4D51-BD1A-F231E926411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BFA131-FD87-4E56-9FD3-94436903FF74}"/>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6" name="Footer Placeholder 5">
            <a:extLst>
              <a:ext uri="{FF2B5EF4-FFF2-40B4-BE49-F238E27FC236}">
                <a16:creationId xmlns:a16="http://schemas.microsoft.com/office/drawing/2014/main" id="{57E4A896-8327-47B8-ABA8-59B9A10522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FE63E97-1BB9-4F5E-8B13-83A37B2B3E52}"/>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246422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0">
              <a:schemeClr val="accent5"/>
            </a:gs>
            <a:gs pos="100000">
              <a:schemeClr val="accent3"/>
            </a:gs>
          </a:gsLst>
          <a:lin ang="2700000" scaled="1"/>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ADA0C70-5D1A-43BD-B0D8-BD01CEB926B8}"/>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extLst>
      <p:ext uri="{BB962C8B-B14F-4D97-AF65-F5344CB8AC3E}">
        <p14:creationId xmlns:p14="http://schemas.microsoft.com/office/powerpoint/2010/main" val="1589431174"/>
      </p:ext>
    </p:extLst>
  </p:cSld>
  <p:clrMapOvr>
    <a:overrideClrMapping bg1="dk1" tx1="lt1" bg2="dk2" tx2="lt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40F7-8D92-4AC1-B400-BDF988490C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2E3858-1744-4084-A99A-2AF6E1D353F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EE13F9-7DDB-4DDB-B014-F7D6825D06F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88939-EF13-408C-A972-68E44966282F}"/>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6" name="Footer Placeholder 5">
            <a:extLst>
              <a:ext uri="{FF2B5EF4-FFF2-40B4-BE49-F238E27FC236}">
                <a16:creationId xmlns:a16="http://schemas.microsoft.com/office/drawing/2014/main" id="{ACA0A41F-AA9E-486F-86EE-FE2A4FF385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276602-B6C2-40F5-B359-92617B4B28A9}"/>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166465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B0F4-7411-41E4-954F-FD6BFC3D312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0DA82-3EDA-4C5D-A0F3-2A184FFD0256}"/>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DCA47-18D5-47A2-9F80-2537719A8361}"/>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5" name="Footer Placeholder 4">
            <a:extLst>
              <a:ext uri="{FF2B5EF4-FFF2-40B4-BE49-F238E27FC236}">
                <a16:creationId xmlns:a16="http://schemas.microsoft.com/office/drawing/2014/main" id="{9AA326B5-89FA-48E9-86D0-C2A1004834D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EAA4B12-D604-4C09-BFCD-EFB0AA4AA374}"/>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3053336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964003-7944-4DF7-A570-AB4D3ACDC7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F56E6C-74DD-4867-BBEF-8D37817F02A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E6718-84E7-47EB-B883-6CE61524078E}"/>
              </a:ext>
            </a:extLst>
          </p:cNvPr>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t>5/6/2024</a:t>
            </a:fld>
            <a:endParaRPr lang="en-US"/>
          </a:p>
        </p:txBody>
      </p:sp>
      <p:sp>
        <p:nvSpPr>
          <p:cNvPr id="5" name="Footer Placeholder 4">
            <a:extLst>
              <a:ext uri="{FF2B5EF4-FFF2-40B4-BE49-F238E27FC236}">
                <a16:creationId xmlns:a16="http://schemas.microsoft.com/office/drawing/2014/main" id="{061AD3AB-50A0-4DD5-8E28-646E2DEB77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DD2474-C7CF-4AC6-A951-1E53864094A7}"/>
              </a:ext>
            </a:extLst>
          </p:cNvPr>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t>‹#›</a:t>
            </a:fld>
            <a:endParaRPr lang="en-US"/>
          </a:p>
        </p:txBody>
      </p:sp>
    </p:spTree>
    <p:extLst>
      <p:ext uri="{BB962C8B-B14F-4D97-AF65-F5344CB8AC3E}">
        <p14:creationId xmlns:p14="http://schemas.microsoft.com/office/powerpoint/2010/main" val="2812998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a:gsLst>
            <a:gs pos="0">
              <a:schemeClr val="accent4"/>
            </a:gs>
            <a:gs pos="100000">
              <a:schemeClr val="accent3"/>
            </a:gs>
          </a:gsLst>
          <a:lin ang="2700000" scaled="1"/>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D681A4-CDB4-4023-B1CD-648A9AB06EC0}"/>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extLst>
      <p:ext uri="{BB962C8B-B14F-4D97-AF65-F5344CB8AC3E}">
        <p14:creationId xmlns:p14="http://schemas.microsoft.com/office/powerpoint/2010/main" val="3711574186"/>
      </p:ext>
    </p:extLst>
  </p:cSld>
  <p:clrMapOvr>
    <a:overrideClrMapping bg1="lt1" tx1="dk1" bg2="lt2" tx2="dk2" accent1="accent1" accent2="accent2" accent3="accent3" accent4="accent4" accent5="accent5" accent6="accent6" hlink="hlink" folHlink="folHlink"/>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086527-AB64-4097-BF57-9223186F4CA6}"/>
              </a:ext>
            </a:extLst>
          </p:cNvPr>
          <p:cNvPicPr>
            <a:picLocks noChangeAspect="1"/>
          </p:cNvPicPr>
          <p:nvPr userDrawn="1"/>
        </p:nvPicPr>
        <p:blipFill rotWithShape="1">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79116"/>
          <a:stretch/>
        </p:blipFill>
        <p:spPr>
          <a:xfrm>
            <a:off x="4607862" y="2024578"/>
            <a:ext cx="3256360" cy="2808843"/>
          </a:xfrm>
          <a:prstGeom prst="rect">
            <a:avLst/>
          </a:prstGeom>
        </p:spPr>
      </p:pic>
    </p:spTree>
    <p:extLst>
      <p:ext uri="{BB962C8B-B14F-4D97-AF65-F5344CB8AC3E}">
        <p14:creationId xmlns:p14="http://schemas.microsoft.com/office/powerpoint/2010/main" val="32903596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5CBEF9-C13A-401B-8D8A-080696B47C5B}"/>
              </a:ext>
            </a:extLst>
          </p:cNvPr>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BCC5C-D072-432E-B76D-2B4532AD02CF}"/>
              </a:ext>
            </a:extLst>
          </p:cNvPr>
          <p:cNvSpPr>
            <a:spLocks noGrp="1"/>
          </p:cNvSpPr>
          <p:nvPr>
            <p:ph type="title"/>
          </p:nvPr>
        </p:nvSpPr>
        <p:spPr>
          <a:xfrm>
            <a:off x="-3018" y="982"/>
            <a:ext cx="12192000" cy="657917"/>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BD16105-9F8A-48EC-97C3-057ACFBBF249}"/>
              </a:ext>
            </a:extLst>
          </p:cNvPr>
          <p:cNvSpPr>
            <a:spLocks noGrp="1"/>
          </p:cNvSpPr>
          <p:nvPr>
            <p:ph idx="1"/>
          </p:nvPr>
        </p:nvSpPr>
        <p:spPr>
          <a:xfrm>
            <a:off x="240671" y="893117"/>
            <a:ext cx="11827598" cy="487393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3B8D142F-4943-4C1F-A8D2-9FD7F8AC373E}"/>
              </a:ext>
            </a:extLst>
          </p:cNvPr>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A6D681A4-CDB4-4023-B1CD-648A9AB06EC0}"/>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40" name="Slide Number Placeholder 5">
            <a:extLst>
              <a:ext uri="{FF2B5EF4-FFF2-40B4-BE49-F238E27FC236}">
                <a16:creationId xmlns:a16="http://schemas.microsoft.com/office/drawing/2014/main" id="{5DC3BC83-DFA4-4F6F-9281-8075F61B8402}"/>
              </a:ext>
            </a:extLst>
          </p:cNvPr>
          <p:cNvSpPr>
            <a:spLocks noGrp="1"/>
          </p:cNvSpPr>
          <p:nvPr>
            <p:ph type="sldNum" sz="quarter" idx="12"/>
          </p:nvPr>
        </p:nvSpPr>
        <p:spPr>
          <a:xfrm>
            <a:off x="9223343" y="6356350"/>
            <a:ext cx="2743200" cy="365125"/>
          </a:xfrm>
          <a:prstGeom prst="rect">
            <a:avLst/>
          </a:prstGeom>
        </p:spPr>
        <p:txBody>
          <a:bodyPr/>
          <a:lstStyle>
            <a:lvl1pPr>
              <a:defRPr sz="1600" b="1">
                <a:solidFill>
                  <a:schemeClr val="bg1"/>
                </a:solidFill>
              </a:defRPr>
            </a:lvl1pPr>
          </a:lstStyle>
          <a:p>
            <a:fld id="{D1147761-E745-4E82-9000-A916A425F694}" type="slidenum">
              <a:rPr lang="en-US" smtClean="0"/>
              <a:pPr/>
              <a:t>‹#›</a:t>
            </a:fld>
            <a:endParaRPr lang="en-US"/>
          </a:p>
        </p:txBody>
      </p:sp>
    </p:spTree>
    <p:extLst>
      <p:ext uri="{BB962C8B-B14F-4D97-AF65-F5344CB8AC3E}">
        <p14:creationId xmlns:p14="http://schemas.microsoft.com/office/powerpoint/2010/main" val="3871586851"/>
      </p:ext>
    </p:extLst>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5CBEF9-C13A-401B-8D8A-080696B47C5B}"/>
              </a:ext>
            </a:extLst>
          </p:cNvPr>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BCC5C-D072-432E-B76D-2B4532AD02CF}"/>
              </a:ext>
            </a:extLst>
          </p:cNvPr>
          <p:cNvSpPr>
            <a:spLocks noGrp="1"/>
          </p:cNvSpPr>
          <p:nvPr>
            <p:ph type="title"/>
          </p:nvPr>
        </p:nvSpPr>
        <p:spPr>
          <a:xfrm>
            <a:off x="0" y="0"/>
            <a:ext cx="12192000" cy="657917"/>
          </a:xfrm>
          <a:prstGeom prst="rect">
            <a:avLst/>
          </a:prstGeom>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id="{3B8D142F-4943-4C1F-A8D2-9FD7F8AC373E}"/>
              </a:ext>
            </a:extLst>
          </p:cNvPr>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A6D681A4-CDB4-4023-B1CD-648A9AB06EC0}"/>
              </a:ext>
            </a:extLst>
          </p:cNvPr>
          <p:cNvPicPr>
            <a:picLocks noChangeAspect="1"/>
          </p:cNvPicPr>
          <p:nvPr userDrawn="1"/>
        </p:nvPicPr>
        <p:blipFill>
          <a:blip r:embed="rId2">
            <a:alphaModFix/>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40" name="Slide Number Placeholder 5">
            <a:extLst>
              <a:ext uri="{FF2B5EF4-FFF2-40B4-BE49-F238E27FC236}">
                <a16:creationId xmlns:a16="http://schemas.microsoft.com/office/drawing/2014/main" id="{5DC3BC83-DFA4-4F6F-9281-8075F61B8402}"/>
              </a:ext>
            </a:extLst>
          </p:cNvPr>
          <p:cNvSpPr>
            <a:spLocks noGrp="1"/>
          </p:cNvSpPr>
          <p:nvPr>
            <p:ph type="sldNum" sz="quarter" idx="12"/>
          </p:nvPr>
        </p:nvSpPr>
        <p:spPr>
          <a:xfrm>
            <a:off x="9223343" y="6356350"/>
            <a:ext cx="2743200" cy="365125"/>
          </a:xfrm>
          <a:prstGeom prst="rect">
            <a:avLst/>
          </a:prstGeom>
        </p:spPr>
        <p:txBody>
          <a:bodyPr/>
          <a:lstStyle>
            <a:lvl1pPr>
              <a:defRPr sz="1600" b="1">
                <a:solidFill>
                  <a:schemeClr val="bg1"/>
                </a:solidFill>
              </a:defRPr>
            </a:lvl1pPr>
          </a:lstStyle>
          <a:p>
            <a:fld id="{D1147761-E745-4E82-9000-A916A425F694}" type="slidenum">
              <a:rPr lang="en-US" smtClean="0"/>
              <a:pPr/>
              <a:t>‹#›</a:t>
            </a:fld>
            <a:endParaRPr lang="en-US"/>
          </a:p>
        </p:txBody>
      </p:sp>
      <p:sp>
        <p:nvSpPr>
          <p:cNvPr id="8" name="Teardrop 7">
            <a:extLst>
              <a:ext uri="{FF2B5EF4-FFF2-40B4-BE49-F238E27FC236}">
                <a16:creationId xmlns:a16="http://schemas.microsoft.com/office/drawing/2014/main" id="{28149F8E-239D-4573-BA99-09E446187FB2}"/>
              </a:ext>
            </a:extLst>
          </p:cNvPr>
          <p:cNvSpPr/>
          <p:nvPr userDrawn="1"/>
        </p:nvSpPr>
        <p:spPr>
          <a:xfrm>
            <a:off x="3905761" y="3429000"/>
            <a:ext cx="2176272" cy="2002536"/>
          </a:xfrm>
          <a:prstGeom prst="teardrop">
            <a:avLst/>
          </a:prstGeom>
          <a:ln w="28575">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mj-lt"/>
            </a:endParaRPr>
          </a:p>
        </p:txBody>
      </p:sp>
      <p:sp>
        <p:nvSpPr>
          <p:cNvPr id="9" name="Teardrop 8">
            <a:extLst>
              <a:ext uri="{FF2B5EF4-FFF2-40B4-BE49-F238E27FC236}">
                <a16:creationId xmlns:a16="http://schemas.microsoft.com/office/drawing/2014/main" id="{12FB9729-C46C-407B-84DB-F6EF11A97D83}"/>
              </a:ext>
            </a:extLst>
          </p:cNvPr>
          <p:cNvSpPr/>
          <p:nvPr userDrawn="1"/>
        </p:nvSpPr>
        <p:spPr>
          <a:xfrm flipH="1">
            <a:off x="6107780" y="3428999"/>
            <a:ext cx="2176272" cy="2002536"/>
          </a:xfrm>
          <a:prstGeom prst="teardrop">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 name="Teardrop 10">
            <a:extLst>
              <a:ext uri="{FF2B5EF4-FFF2-40B4-BE49-F238E27FC236}">
                <a16:creationId xmlns:a16="http://schemas.microsoft.com/office/drawing/2014/main" id="{D0440A4B-2E32-4ECF-B6CD-67EBCD47B034}"/>
              </a:ext>
            </a:extLst>
          </p:cNvPr>
          <p:cNvSpPr/>
          <p:nvPr userDrawn="1"/>
        </p:nvSpPr>
        <p:spPr>
          <a:xfrm flipH="1" flipV="1">
            <a:off x="6109351" y="1407357"/>
            <a:ext cx="2176272" cy="2002536"/>
          </a:xfrm>
          <a:prstGeom prst="teardrop">
            <a:avLst/>
          </a:prstGeom>
          <a:ln w="28575">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12" name="Teardrop 11">
            <a:extLst>
              <a:ext uri="{FF2B5EF4-FFF2-40B4-BE49-F238E27FC236}">
                <a16:creationId xmlns:a16="http://schemas.microsoft.com/office/drawing/2014/main" id="{2CBE7452-2B96-4E1F-AB4C-855426C05760}"/>
              </a:ext>
            </a:extLst>
          </p:cNvPr>
          <p:cNvSpPr/>
          <p:nvPr userDrawn="1"/>
        </p:nvSpPr>
        <p:spPr>
          <a:xfrm flipV="1">
            <a:off x="3929405" y="1425676"/>
            <a:ext cx="2172091" cy="2006467"/>
          </a:xfrm>
          <a:prstGeom prst="teardrop">
            <a:avLst/>
          </a:prstGeom>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3" name="Oval 12">
            <a:extLst>
              <a:ext uri="{FF2B5EF4-FFF2-40B4-BE49-F238E27FC236}">
                <a16:creationId xmlns:a16="http://schemas.microsoft.com/office/drawing/2014/main" id="{73A62114-4A3C-408F-89B7-8EE287BBD92F}"/>
              </a:ext>
            </a:extLst>
          </p:cNvPr>
          <p:cNvSpPr/>
          <p:nvPr userDrawn="1"/>
        </p:nvSpPr>
        <p:spPr>
          <a:xfrm>
            <a:off x="5505253" y="2903457"/>
            <a:ext cx="1168924" cy="1048732"/>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3" name="Graphic 22" descr="Single gear">
            <a:extLst>
              <a:ext uri="{FF2B5EF4-FFF2-40B4-BE49-F238E27FC236}">
                <a16:creationId xmlns:a16="http://schemas.microsoft.com/office/drawing/2014/main" id="{BBB4DE67-0522-4DCF-952B-422A6A8C74F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227" y="2971800"/>
            <a:ext cx="914400" cy="914400"/>
          </a:xfrm>
          <a:prstGeom prst="rect">
            <a:avLst/>
          </a:prstGeom>
        </p:spPr>
      </p:pic>
    </p:spTree>
    <p:extLst>
      <p:ext uri="{BB962C8B-B14F-4D97-AF65-F5344CB8AC3E}">
        <p14:creationId xmlns:p14="http://schemas.microsoft.com/office/powerpoint/2010/main" val="1236229507"/>
      </p:ext>
    </p:extLst>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Arc 16">
            <a:extLst>
              <a:ext uri="{FF2B5EF4-FFF2-40B4-BE49-F238E27FC236}">
                <a16:creationId xmlns:a16="http://schemas.microsoft.com/office/drawing/2014/main" id="{17428A89-1460-4C05-BD87-7D6EF14E01CD}"/>
              </a:ext>
            </a:extLst>
          </p:cNvPr>
          <p:cNvSpPr/>
          <p:nvPr userDrawn="1"/>
        </p:nvSpPr>
        <p:spPr>
          <a:xfrm>
            <a:off x="2370654" y="1322109"/>
            <a:ext cx="3412503" cy="4213782"/>
          </a:xfrm>
          <a:prstGeom prst="arc">
            <a:avLst>
              <a:gd name="adj1" fmla="val 16200000"/>
              <a:gd name="adj2" fmla="val 5602852"/>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B6930EE-D965-4182-BB98-87B20FE6B110}"/>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sp>
        <p:nvSpPr>
          <p:cNvPr id="9" name="Oval 8">
            <a:extLst>
              <a:ext uri="{FF2B5EF4-FFF2-40B4-BE49-F238E27FC236}">
                <a16:creationId xmlns:a16="http://schemas.microsoft.com/office/drawing/2014/main" id="{A6A80799-B34E-4412-8594-5822B9D255E2}"/>
              </a:ext>
            </a:extLst>
          </p:cNvPr>
          <p:cNvSpPr/>
          <p:nvPr userDrawn="1"/>
        </p:nvSpPr>
        <p:spPr>
          <a:xfrm>
            <a:off x="678730" y="1894788"/>
            <a:ext cx="3591612" cy="3176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03975A-320A-42DD-B93D-86EECB8F8737}"/>
              </a:ext>
            </a:extLst>
          </p:cNvPr>
          <p:cNvSpPr>
            <a:spLocks noChangeAspect="1"/>
          </p:cNvSpPr>
          <p:nvPr userDrawn="1"/>
        </p:nvSpPr>
        <p:spPr>
          <a:xfrm>
            <a:off x="872166" y="2065884"/>
            <a:ext cx="3204740" cy="283464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5A18688-04D8-4042-9715-83139151C0CB}"/>
              </a:ext>
            </a:extLst>
          </p:cNvPr>
          <p:cNvSpPr>
            <a:spLocks noChangeAspect="1"/>
          </p:cNvSpPr>
          <p:nvPr userDrawn="1"/>
        </p:nvSpPr>
        <p:spPr>
          <a:xfrm>
            <a:off x="611651" y="1835455"/>
            <a:ext cx="3725770" cy="32954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89E970-7109-4CD3-98E3-CFCBE8114F96}"/>
              </a:ext>
            </a:extLst>
          </p:cNvPr>
          <p:cNvSpPr/>
          <p:nvPr userDrawn="1"/>
        </p:nvSpPr>
        <p:spPr>
          <a:xfrm>
            <a:off x="4212849" y="1057218"/>
            <a:ext cx="1026431" cy="952107"/>
          </a:xfrm>
          <a:prstGeom prst="ellipse">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7FCD3CD-DBB6-44C6-9957-A8D30E2FE513}"/>
              </a:ext>
            </a:extLst>
          </p:cNvPr>
          <p:cNvSpPr/>
          <p:nvPr userDrawn="1"/>
        </p:nvSpPr>
        <p:spPr>
          <a:xfrm>
            <a:off x="5239279" y="2856058"/>
            <a:ext cx="1026431" cy="95210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1112BB-93D1-47D3-8C83-94B05CC6F800}"/>
              </a:ext>
            </a:extLst>
          </p:cNvPr>
          <p:cNvSpPr/>
          <p:nvPr userDrawn="1"/>
        </p:nvSpPr>
        <p:spPr>
          <a:xfrm>
            <a:off x="4212848" y="4654899"/>
            <a:ext cx="1026431" cy="952107"/>
          </a:xfrm>
          <a:prstGeom prst="ellipse">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CEA34E7C-7372-4420-B0DB-F92B24F47315}"/>
              </a:ext>
            </a:extLst>
          </p:cNvPr>
          <p:cNvSpPr>
            <a:spLocks noGrp="1"/>
          </p:cNvSpPr>
          <p:nvPr>
            <p:ph type="body" sz="quarter" idx="13"/>
          </p:nvPr>
        </p:nvSpPr>
        <p:spPr>
          <a:xfrm>
            <a:off x="6096000" y="985638"/>
            <a:ext cx="5753100"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p>
          <a:p>
            <a:pPr lvl="1"/>
            <a:r>
              <a:rPr lang="en-US" dirty="0"/>
              <a:t>Second Level</a:t>
            </a:r>
          </a:p>
          <a:p>
            <a:pPr lvl="1"/>
            <a:r>
              <a:rPr lang="en-US" dirty="0"/>
              <a:t>Third level</a:t>
            </a:r>
          </a:p>
          <a:p>
            <a:pPr lvl="1"/>
            <a:r>
              <a:rPr lang="en-US" dirty="0"/>
              <a:t>Fourth level</a:t>
            </a:r>
          </a:p>
        </p:txBody>
      </p:sp>
      <p:sp>
        <p:nvSpPr>
          <p:cNvPr id="19" name="Text Placeholder 9">
            <a:extLst>
              <a:ext uri="{FF2B5EF4-FFF2-40B4-BE49-F238E27FC236}">
                <a16:creationId xmlns:a16="http://schemas.microsoft.com/office/drawing/2014/main" id="{5FDD0B21-5F83-494B-9E9B-A6063116EC72}"/>
              </a:ext>
            </a:extLst>
          </p:cNvPr>
          <p:cNvSpPr>
            <a:spLocks noGrp="1"/>
          </p:cNvSpPr>
          <p:nvPr>
            <p:ph type="body" sz="quarter" idx="14"/>
          </p:nvPr>
        </p:nvSpPr>
        <p:spPr>
          <a:xfrm>
            <a:off x="6408845" y="2856058"/>
            <a:ext cx="5440255"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p>
          <a:p>
            <a:pPr lvl="1"/>
            <a:r>
              <a:rPr lang="en-US" dirty="0"/>
              <a:t>Second Level</a:t>
            </a:r>
          </a:p>
          <a:p>
            <a:pPr lvl="1"/>
            <a:r>
              <a:rPr lang="en-US" dirty="0"/>
              <a:t>Third level</a:t>
            </a:r>
          </a:p>
          <a:p>
            <a:pPr lvl="1"/>
            <a:r>
              <a:rPr lang="en-US" dirty="0"/>
              <a:t>Fourth level</a:t>
            </a:r>
          </a:p>
        </p:txBody>
      </p:sp>
      <p:sp>
        <p:nvSpPr>
          <p:cNvPr id="20" name="Text Placeholder 9">
            <a:extLst>
              <a:ext uri="{FF2B5EF4-FFF2-40B4-BE49-F238E27FC236}">
                <a16:creationId xmlns:a16="http://schemas.microsoft.com/office/drawing/2014/main" id="{47963186-09AB-4E23-B101-BC9C2BDC92A9}"/>
              </a:ext>
            </a:extLst>
          </p:cNvPr>
          <p:cNvSpPr>
            <a:spLocks noGrp="1"/>
          </p:cNvSpPr>
          <p:nvPr>
            <p:ph type="body" sz="quarter" idx="15"/>
          </p:nvPr>
        </p:nvSpPr>
        <p:spPr>
          <a:xfrm>
            <a:off x="6112536" y="4615910"/>
            <a:ext cx="5753100"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p>
          <a:p>
            <a:pPr lvl="1"/>
            <a:r>
              <a:rPr lang="en-US" dirty="0"/>
              <a:t>Second Level</a:t>
            </a:r>
          </a:p>
          <a:p>
            <a:pPr lvl="1"/>
            <a:r>
              <a:rPr lang="en-US" dirty="0"/>
              <a:t>Third level</a:t>
            </a:r>
          </a:p>
          <a:p>
            <a:pPr lvl="1"/>
            <a:r>
              <a:rPr lang="en-US" dirty="0"/>
              <a:t>Fourth level</a:t>
            </a:r>
          </a:p>
        </p:txBody>
      </p:sp>
    </p:spTree>
    <p:extLst>
      <p:ext uri="{BB962C8B-B14F-4D97-AF65-F5344CB8AC3E}">
        <p14:creationId xmlns:p14="http://schemas.microsoft.com/office/powerpoint/2010/main" val="278780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AF3B42-B465-43F6-801E-8FF906D40568}"/>
              </a:ext>
            </a:extLst>
          </p:cNvPr>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t>‹#›</a:t>
            </a:fld>
            <a:endParaRPr lang="en-US"/>
          </a:p>
        </p:txBody>
      </p:sp>
      <p:pic>
        <p:nvPicPr>
          <p:cNvPr id="7" name="Picture 6">
            <a:extLst>
              <a:ext uri="{FF2B5EF4-FFF2-40B4-BE49-F238E27FC236}">
                <a16:creationId xmlns:a16="http://schemas.microsoft.com/office/drawing/2014/main" id="{7D12F77A-EC18-48FD-8DEE-3E8EC42CC62F}"/>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0" y="752474"/>
            <a:ext cx="12192000" cy="5372101"/>
          </a:xfrm>
          <a:prstGeom prst="rect">
            <a:avLst/>
          </a:prstGeom>
        </p:spPr>
      </p:pic>
    </p:spTree>
    <p:extLst>
      <p:ext uri="{BB962C8B-B14F-4D97-AF65-F5344CB8AC3E}">
        <p14:creationId xmlns:p14="http://schemas.microsoft.com/office/powerpoint/2010/main" val="38076534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microsoft.com/office/2007/relationships/hdphoto" Target="../media/hdphoto1.wdp"/><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4523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7EBF9B-C42B-4BDB-B1BF-F4F42EE8482D}"/>
              </a:ext>
            </a:extLst>
          </p:cNvPr>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F9EA586-B78D-4C63-878E-C2B288B14391}"/>
              </a:ext>
            </a:extLst>
          </p:cNvPr>
          <p:cNvPicPr>
            <a:picLocks noChangeAspect="1"/>
          </p:cNvPicPr>
          <p:nvPr userDrawn="1"/>
        </p:nvPicPr>
        <p:blipFill>
          <a:blip r:embed="rId18">
            <a:alphaModFix/>
            <a:biLevel thresh="25000"/>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9" name="Slide Number Placeholder 5">
            <a:extLst>
              <a:ext uri="{FF2B5EF4-FFF2-40B4-BE49-F238E27FC236}">
                <a16:creationId xmlns:a16="http://schemas.microsoft.com/office/drawing/2014/main" id="{51179DEB-458C-490B-9D6D-2CC068089B7B}"/>
              </a:ext>
            </a:extLst>
          </p:cNvPr>
          <p:cNvSpPr>
            <a:spLocks noGrp="1"/>
          </p:cNvSpPr>
          <p:nvPr>
            <p:ph type="sldNum" sz="quarter" idx="4"/>
          </p:nvPr>
        </p:nvSpPr>
        <p:spPr>
          <a:xfrm>
            <a:off x="9223343" y="6356350"/>
            <a:ext cx="2743200" cy="365125"/>
          </a:xfrm>
          <a:prstGeom prst="rect">
            <a:avLst/>
          </a:prstGeom>
        </p:spPr>
        <p:txBody>
          <a:bodyPr/>
          <a:lstStyle>
            <a:lvl1pPr algn="r">
              <a:defRPr sz="1600" b="1">
                <a:solidFill>
                  <a:schemeClr val="bg1"/>
                </a:solidFill>
                <a:latin typeface="+mj-lt"/>
              </a:defRPr>
            </a:lvl1pPr>
          </a:lstStyle>
          <a:p>
            <a:fld id="{D1147761-E745-4E82-9000-A916A425F694}" type="slidenum">
              <a:rPr lang="en-US" smtClean="0"/>
              <a:pPr/>
              <a:t>‹#›</a:t>
            </a:fld>
            <a:endParaRPr lang="en-US"/>
          </a:p>
        </p:txBody>
      </p:sp>
      <p:cxnSp>
        <p:nvCxnSpPr>
          <p:cNvPr id="12" name="Straight Connector 11">
            <a:extLst>
              <a:ext uri="{FF2B5EF4-FFF2-40B4-BE49-F238E27FC236}">
                <a16:creationId xmlns:a16="http://schemas.microsoft.com/office/drawing/2014/main" id="{6C3414C4-4AFE-42FE-8263-04195ED054E7}"/>
              </a:ext>
            </a:extLst>
          </p:cNvPr>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07586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96"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D26F50-EE21-47AD-8B48-54F80B6EEAAB}"/>
              </a:ext>
            </a:extLst>
          </p:cNvPr>
          <p:cNvSpPr/>
          <p:nvPr userDrawn="1"/>
        </p:nvSpPr>
        <p:spPr>
          <a:xfrm>
            <a:off x="0" y="6176963"/>
            <a:ext cx="12192000" cy="681037"/>
          </a:xfrm>
          <a:prstGeom prst="rect">
            <a:avLst/>
          </a:prstGeom>
          <a:gradFill flip="none" rotWithShape="1">
            <a:gsLst>
              <a:gs pos="0">
                <a:srgbClr val="496491"/>
              </a:gs>
              <a:gs pos="100000">
                <a:srgbClr val="92C46D"/>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C655E65-76A6-4EDA-AA2D-5157D6CBBD8A}"/>
              </a:ext>
            </a:extLst>
          </p:cNvPr>
          <p:cNvPicPr>
            <a:picLocks noChangeAspect="1"/>
          </p:cNvPicPr>
          <p:nvPr userDrawn="1"/>
        </p:nvPicPr>
        <p:blipFill>
          <a:blip r:embed="rId13">
            <a:alphaModFix/>
            <a:biLevel thresh="25000"/>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9" name="Slide Number Placeholder 5">
            <a:extLst>
              <a:ext uri="{FF2B5EF4-FFF2-40B4-BE49-F238E27FC236}">
                <a16:creationId xmlns:a16="http://schemas.microsoft.com/office/drawing/2014/main" id="{4F6F0319-01F6-4108-9EE9-BAB4A5C673DF}"/>
              </a:ext>
            </a:extLst>
          </p:cNvPr>
          <p:cNvSpPr txBox="1">
            <a:spLocks/>
          </p:cNvSpPr>
          <p:nvPr userDrawn="1"/>
        </p:nvSpPr>
        <p:spPr>
          <a:xfrm>
            <a:off x="9223343" y="6356350"/>
            <a:ext cx="2743200" cy="365125"/>
          </a:xfrm>
          <a:prstGeom prst="rect">
            <a:avLst/>
          </a:prstGeom>
        </p:spPr>
        <p:txBody>
          <a:bodyPr/>
          <a:lstStyle>
            <a:defPPr>
              <a:defRPr lang="en-US"/>
            </a:defPPr>
            <a:lvl1pPr marL="0" algn="r" defTabSz="914400" rtl="0" eaLnBrk="1" latinLnBrk="0" hangingPunct="1">
              <a:defRPr sz="16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1147761-E745-4E82-9000-A916A425F694}" type="slidenum">
              <a:rPr kumimoji="0" lang="en-US" sz="1600" b="1" i="0" u="none" strike="noStrike" kern="1200" cap="none" spc="0" normalizeH="0" baseline="0" noProof="0" smtClean="0">
                <a:ln>
                  <a:noFill/>
                </a:ln>
                <a:solidFill>
                  <a:prstClr val="white"/>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41201548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0" r:id="rId1"/>
    <p:sldLayoutId id="214748364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3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34.jpg"/><Relationship Id="rId5" Type="http://schemas.openxmlformats.org/officeDocument/2006/relationships/image" Target="../media/image3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35.jpg"/><Relationship Id="rId5" Type="http://schemas.openxmlformats.org/officeDocument/2006/relationships/image" Target="../media/image3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38.jpg"/><Relationship Id="rId5" Type="http://schemas.openxmlformats.org/officeDocument/2006/relationships/image" Target="../media/image3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39.jpg"/><Relationship Id="rId5" Type="http://schemas.openxmlformats.org/officeDocument/2006/relationships/image" Target="../media/image3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40.jpg"/><Relationship Id="rId5" Type="http://schemas.openxmlformats.org/officeDocument/2006/relationships/image" Target="../media/image3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41.jpg"/><Relationship Id="rId5" Type="http://schemas.openxmlformats.org/officeDocument/2006/relationships/image" Target="../media/image3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3.xml"/><Relationship Id="rId5" Type="http://schemas.openxmlformats.org/officeDocument/2006/relationships/image" Target="../media/image4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1.png"/><Relationship Id="rId5" Type="http://schemas.openxmlformats.org/officeDocument/2006/relationships/hyperlink" Target="https://data.cityofchicago.org/resource/dw27-rash.json"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1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wrap="square" lIns="121900" tIns="121900" rIns="121900" bIns="1219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163793" y="0"/>
            <a:ext cx="12192004" cy="6852049"/>
          </a:xfrm>
          <a:prstGeom prst="rect">
            <a:avLst/>
          </a:prstGeom>
          <a:noFill/>
          <a:ln>
            <a:noFill/>
          </a:ln>
        </p:spPr>
      </p:pic>
      <p:sp>
        <p:nvSpPr>
          <p:cNvPr id="57" name="Google Shape;57;p13"/>
          <p:cNvSpPr txBox="1"/>
          <p:nvPr/>
        </p:nvSpPr>
        <p:spPr>
          <a:xfrm>
            <a:off x="1323473" y="4673599"/>
            <a:ext cx="5500333" cy="1056800"/>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00" dirty="0">
                <a:solidFill>
                  <a:srgbClr val="FFFFFF"/>
                </a:solidFill>
              </a:rPr>
              <a:t>DAV-6100-1:</a:t>
            </a:r>
            <a:r>
              <a:rPr lang="en-US" sz="1800" b="0" i="0" dirty="0">
                <a:solidFill>
                  <a:schemeClr val="bg1"/>
                </a:solidFill>
                <a:effectLst/>
                <a:latin typeface="Aerial"/>
              </a:rPr>
              <a:t>Insights into Chicago: Analyzing Crime and Education Trends</a:t>
            </a:r>
            <a:endParaRPr lang="en-US" sz="1800" dirty="0">
              <a:solidFill>
                <a:schemeClr val="bg1"/>
              </a:solidFill>
              <a:latin typeface="Aerial"/>
            </a:endParaRPr>
          </a:p>
          <a:p>
            <a:pPr marL="0" lvl="0" indent="0" algn="ctr" rtl="0">
              <a:spcBef>
                <a:spcPts val="0"/>
              </a:spcBef>
              <a:spcAft>
                <a:spcPts val="0"/>
              </a:spcAft>
              <a:buNone/>
            </a:pPr>
            <a:endParaRPr lang="en-US" sz="3733" dirty="0">
              <a:solidFill>
                <a:srgbClr val="FFFFFF"/>
              </a:solidFill>
            </a:endParaRPr>
          </a:p>
        </p:txBody>
      </p:sp>
      <p:sp>
        <p:nvSpPr>
          <p:cNvPr id="58" name="Google Shape;58;p13"/>
          <p:cNvSpPr txBox="1"/>
          <p:nvPr/>
        </p:nvSpPr>
        <p:spPr>
          <a:xfrm>
            <a:off x="8398042" y="4463716"/>
            <a:ext cx="5295758" cy="178506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2000" dirty="0">
                <a:solidFill>
                  <a:srgbClr val="FFFFFF"/>
                </a:solidFill>
              </a:rPr>
              <a:t>Group 3</a:t>
            </a:r>
          </a:p>
          <a:p>
            <a:pPr marL="0" lvl="0" indent="0" algn="l" rtl="0">
              <a:spcBef>
                <a:spcPts val="0"/>
              </a:spcBef>
              <a:spcAft>
                <a:spcPts val="0"/>
              </a:spcAft>
              <a:buNone/>
            </a:pPr>
            <a:r>
              <a:rPr lang="en-US" sz="2000" dirty="0">
                <a:solidFill>
                  <a:srgbClr val="FFFFFF"/>
                </a:solidFill>
              </a:rPr>
              <a:t>Bhavya Kuruba Nagaraj</a:t>
            </a:r>
          </a:p>
          <a:p>
            <a:pPr marL="0" lvl="0" indent="0" algn="l" rtl="0">
              <a:spcBef>
                <a:spcPts val="0"/>
              </a:spcBef>
              <a:spcAft>
                <a:spcPts val="0"/>
              </a:spcAft>
              <a:buNone/>
            </a:pPr>
            <a:r>
              <a:rPr lang="en-US" sz="2000" dirty="0" err="1">
                <a:solidFill>
                  <a:srgbClr val="FFFFFF"/>
                </a:solidFill>
              </a:rPr>
              <a:t>Sreevani</a:t>
            </a:r>
            <a:endParaRPr lang="en-US" sz="2000" dirty="0">
              <a:solidFill>
                <a:srgbClr val="FFFFFF"/>
              </a:solidFill>
            </a:endParaRPr>
          </a:p>
          <a:p>
            <a:pPr marL="0" lvl="0" indent="0" algn="l" rtl="0">
              <a:spcBef>
                <a:spcPts val="0"/>
              </a:spcBef>
              <a:spcAft>
                <a:spcPts val="0"/>
              </a:spcAft>
              <a:buNone/>
            </a:pPr>
            <a:r>
              <a:rPr lang="en-US" sz="2000" dirty="0" err="1">
                <a:solidFill>
                  <a:srgbClr val="FFFFFF"/>
                </a:solidFill>
              </a:rPr>
              <a:t>GuruChandra</a:t>
            </a:r>
            <a:r>
              <a:rPr lang="en-US" sz="2000" dirty="0">
                <a:solidFill>
                  <a:srgbClr val="FFFFFF"/>
                </a:solidFill>
              </a:rPr>
              <a:t> </a:t>
            </a:r>
          </a:p>
          <a:p>
            <a:pPr marL="0" lvl="0" indent="0" algn="l" rtl="0">
              <a:spcBef>
                <a:spcPts val="0"/>
              </a:spcBef>
              <a:spcAft>
                <a:spcPts val="0"/>
              </a:spcAft>
              <a:buNone/>
            </a:pPr>
            <a:r>
              <a:rPr lang="en-US" sz="2000" dirty="0">
                <a:solidFill>
                  <a:srgbClr val="FFFFFF"/>
                </a:solidFill>
              </a:rPr>
              <a:t>Daneil</a:t>
            </a:r>
            <a:endParaRPr sz="2000" dirty="0">
              <a:solidFill>
                <a:srgbClr val="FFFFFF"/>
              </a:solidFill>
            </a:endParaRPr>
          </a:p>
        </p:txBody>
      </p:sp>
      <p:sp>
        <p:nvSpPr>
          <p:cNvPr id="59" name="Google Shape;59;p1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dirty="0"/>
          </a:p>
        </p:txBody>
      </p:sp>
    </p:spTree>
    <p:extLst>
      <p:ext uri="{BB962C8B-B14F-4D97-AF65-F5344CB8AC3E}">
        <p14:creationId xmlns:p14="http://schemas.microsoft.com/office/powerpoint/2010/main" val="1982840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78519" y="90840"/>
            <a:ext cx="9879109"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latin typeface="Times New Roman"/>
                <a:ea typeface="Times New Roman"/>
                <a:cs typeface="Times New Roman"/>
                <a:sym typeface="Times New Roman"/>
              </a:rPr>
              <a:t>Creating Glue crawler to Extract the data from s3 </a:t>
            </a:r>
            <a:endParaRPr sz="3200"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2" name="TextBox 1">
            <a:extLst>
              <a:ext uri="{FF2B5EF4-FFF2-40B4-BE49-F238E27FC236}">
                <a16:creationId xmlns:a16="http://schemas.microsoft.com/office/drawing/2014/main" id="{1FE4133A-1BD3-302A-7B0A-8170FE214C6E}"/>
              </a:ext>
            </a:extLst>
          </p:cNvPr>
          <p:cNvSpPr txBox="1"/>
          <p:nvPr/>
        </p:nvSpPr>
        <p:spPr>
          <a:xfrm>
            <a:off x="228862" y="1034972"/>
            <a:ext cx="80807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have created the crawler to get data from s3 to glue catalog database for the further transformations.</a:t>
            </a:r>
          </a:p>
        </p:txBody>
      </p:sp>
      <p:pic>
        <p:nvPicPr>
          <p:cNvPr id="5" name="Picture 4" descr="A screenshot of a computer&#10;&#10;Description automatically generated">
            <a:extLst>
              <a:ext uri="{FF2B5EF4-FFF2-40B4-BE49-F238E27FC236}">
                <a16:creationId xmlns:a16="http://schemas.microsoft.com/office/drawing/2014/main" id="{E3741145-0EEE-ECF5-C3CD-D272FE1A7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035" y="1671055"/>
            <a:ext cx="2871227" cy="416824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96A2A3E-4FF2-7F2A-259B-B4B5C5430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273" y="2010497"/>
            <a:ext cx="4269341" cy="3489365"/>
          </a:xfrm>
          <a:prstGeom prst="rect">
            <a:avLst/>
          </a:prstGeom>
        </p:spPr>
      </p:pic>
      <p:sp>
        <p:nvSpPr>
          <p:cNvPr id="11" name="Arrow: Right 10">
            <a:extLst>
              <a:ext uri="{FF2B5EF4-FFF2-40B4-BE49-F238E27FC236}">
                <a16:creationId xmlns:a16="http://schemas.microsoft.com/office/drawing/2014/main" id="{C3ED31AD-4D79-0EB5-01A0-535585A0D5E7}"/>
              </a:ext>
            </a:extLst>
          </p:cNvPr>
          <p:cNvSpPr/>
          <p:nvPr/>
        </p:nvSpPr>
        <p:spPr>
          <a:xfrm>
            <a:off x="4842371" y="3339548"/>
            <a:ext cx="1796968" cy="7553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12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78519" y="90840"/>
            <a:ext cx="9879109"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latin typeface="Times New Roman"/>
                <a:ea typeface="Times New Roman"/>
                <a:cs typeface="Times New Roman"/>
                <a:sym typeface="Times New Roman"/>
              </a:rPr>
              <a:t>Creating Glue ETL script to load data to RDS </a:t>
            </a:r>
            <a:endParaRPr sz="3200"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
        <p:nvSpPr>
          <p:cNvPr id="2" name="TextBox 1">
            <a:extLst>
              <a:ext uri="{FF2B5EF4-FFF2-40B4-BE49-F238E27FC236}">
                <a16:creationId xmlns:a16="http://schemas.microsoft.com/office/drawing/2014/main" id="{1FE4133A-1BD3-302A-7B0A-8170FE214C6E}"/>
              </a:ext>
            </a:extLst>
          </p:cNvPr>
          <p:cNvSpPr txBox="1"/>
          <p:nvPr/>
        </p:nvSpPr>
        <p:spPr>
          <a:xfrm>
            <a:off x="228862" y="1034972"/>
            <a:ext cx="80807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 this we have created a ETL job which moves the data from AWS glue catalog to RDS data base once we run our job</a:t>
            </a:r>
          </a:p>
        </p:txBody>
      </p:sp>
      <p:pic>
        <p:nvPicPr>
          <p:cNvPr id="4" name="Picture 3" descr="A screenshot of a computer program">
            <a:extLst>
              <a:ext uri="{FF2B5EF4-FFF2-40B4-BE49-F238E27FC236}">
                <a16:creationId xmlns:a16="http://schemas.microsoft.com/office/drawing/2014/main" id="{C40504D3-24C8-376C-400E-143226202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4135" y="1777481"/>
            <a:ext cx="5483730" cy="3860193"/>
          </a:xfrm>
          <a:prstGeom prst="rect">
            <a:avLst/>
          </a:prstGeom>
        </p:spPr>
      </p:pic>
      <p:pic>
        <p:nvPicPr>
          <p:cNvPr id="5122" name="Picture 2">
            <a:extLst>
              <a:ext uri="{FF2B5EF4-FFF2-40B4-BE49-F238E27FC236}">
                <a16:creationId xmlns:a16="http://schemas.microsoft.com/office/drawing/2014/main" id="{77DDD8AF-11D9-4793-CC91-65C4B74D98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69" r="27229"/>
          <a:stretch/>
        </p:blipFill>
        <p:spPr bwMode="auto">
          <a:xfrm>
            <a:off x="9580700" y="2044950"/>
            <a:ext cx="2037522"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1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202249" y="-30046"/>
            <a:ext cx="9879109"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Created RDS for storing data from ETL</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2" name="TextBox 1">
            <a:extLst>
              <a:ext uri="{FF2B5EF4-FFF2-40B4-BE49-F238E27FC236}">
                <a16:creationId xmlns:a16="http://schemas.microsoft.com/office/drawing/2014/main" id="{1FE4133A-1BD3-302A-7B0A-8170FE214C6E}"/>
              </a:ext>
            </a:extLst>
          </p:cNvPr>
          <p:cNvSpPr txBox="1"/>
          <p:nvPr/>
        </p:nvSpPr>
        <p:spPr>
          <a:xfrm>
            <a:off x="228862" y="1034972"/>
            <a:ext cx="80807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created RDS instance to store the data coming from glue ETL process. </a:t>
            </a:r>
          </a:p>
          <a:p>
            <a:pPr marL="285750" indent="-285750">
              <a:buFont typeface="Arial" panose="020B0604020202020204" pitchFamily="34" charset="0"/>
              <a:buChar char="•"/>
            </a:pPr>
            <a:r>
              <a:rPr lang="en-US" dirty="0"/>
              <a:t>Provided necessary security  policies with proper credentials for the usage.</a:t>
            </a:r>
          </a:p>
        </p:txBody>
      </p:sp>
      <p:pic>
        <p:nvPicPr>
          <p:cNvPr id="5" name="Picture 4" descr="A screenshot of a computer&#10;&#10;Description automatically generated">
            <a:extLst>
              <a:ext uri="{FF2B5EF4-FFF2-40B4-BE49-F238E27FC236}">
                <a16:creationId xmlns:a16="http://schemas.microsoft.com/office/drawing/2014/main" id="{DF65C388-1C03-B899-D53D-4CD032CD9F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113" y="3860260"/>
            <a:ext cx="9879109" cy="223157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BBF0751-39E3-6C08-F56B-8C3492208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611" y="2011728"/>
            <a:ext cx="2830746" cy="1834638"/>
          </a:xfrm>
          <a:prstGeom prst="rect">
            <a:avLst/>
          </a:prstGeom>
        </p:spPr>
      </p:pic>
      <p:pic>
        <p:nvPicPr>
          <p:cNvPr id="3074" name="Picture 2">
            <a:extLst>
              <a:ext uri="{FF2B5EF4-FFF2-40B4-BE49-F238E27FC236}">
                <a16:creationId xmlns:a16="http://schemas.microsoft.com/office/drawing/2014/main" id="{2A0C012D-6AD5-D66C-1D14-5120808D11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0711" y="174926"/>
            <a:ext cx="2857500" cy="178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8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872023" y="-42752"/>
            <a:ext cx="9879109"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Warehouse solutions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
        <p:nvSpPr>
          <p:cNvPr id="2" name="TextBox 1">
            <a:extLst>
              <a:ext uri="{FF2B5EF4-FFF2-40B4-BE49-F238E27FC236}">
                <a16:creationId xmlns:a16="http://schemas.microsoft.com/office/drawing/2014/main" id="{1FE4133A-1BD3-302A-7B0A-8170FE214C6E}"/>
              </a:ext>
            </a:extLst>
          </p:cNvPr>
          <p:cNvSpPr txBox="1"/>
          <p:nvPr/>
        </p:nvSpPr>
        <p:spPr>
          <a:xfrm>
            <a:off x="397828" y="1003936"/>
            <a:ext cx="80807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Created facts and dimension tables and dimensional model.</a:t>
            </a:r>
          </a:p>
          <a:p>
            <a:pPr marL="285750" indent="-285750">
              <a:buFont typeface="Arial" panose="020B0604020202020204" pitchFamily="34" charset="0"/>
              <a:buChar char="•"/>
            </a:pPr>
            <a:r>
              <a:rPr lang="en-US" dirty="0"/>
              <a:t>Used stored procedure to move data from main table to warehouse </a:t>
            </a:r>
          </a:p>
        </p:txBody>
      </p:sp>
      <p:pic>
        <p:nvPicPr>
          <p:cNvPr id="4" name="Picture 3" descr="A screenshot of a computer">
            <a:extLst>
              <a:ext uri="{FF2B5EF4-FFF2-40B4-BE49-F238E27FC236}">
                <a16:creationId xmlns:a16="http://schemas.microsoft.com/office/drawing/2014/main" id="{3821D1B0-3DFE-3463-91A2-08C0C20FC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025" y="1808783"/>
            <a:ext cx="6555531" cy="3982485"/>
          </a:xfrm>
          <a:prstGeom prst="rect">
            <a:avLst/>
          </a:prstGeom>
        </p:spPr>
      </p:pic>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pic>
        <p:nvPicPr>
          <p:cNvPr id="6146" name="Picture 2">
            <a:extLst>
              <a:ext uri="{FF2B5EF4-FFF2-40B4-BE49-F238E27FC236}">
                <a16:creationId xmlns:a16="http://schemas.microsoft.com/office/drawing/2014/main" id="{E5E43400-EE2C-0B70-4862-8EAC037AC2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922" y="141150"/>
            <a:ext cx="1048579" cy="1048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714A7B8-3265-7A81-E269-FB916F2F6B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91435" y="355951"/>
            <a:ext cx="1036776" cy="64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9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9879109"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Visualization using Tableau</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
        <p:nvSpPr>
          <p:cNvPr id="2" name="TextBox 1">
            <a:extLst>
              <a:ext uri="{FF2B5EF4-FFF2-40B4-BE49-F238E27FC236}">
                <a16:creationId xmlns:a16="http://schemas.microsoft.com/office/drawing/2014/main" id="{1FE4133A-1BD3-302A-7B0A-8170FE214C6E}"/>
              </a:ext>
            </a:extLst>
          </p:cNvPr>
          <p:cNvSpPr txBox="1"/>
          <p:nvPr/>
        </p:nvSpPr>
        <p:spPr>
          <a:xfrm>
            <a:off x="345276" y="697028"/>
            <a:ext cx="80807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Performed visualization using Tableau by importing data from RDS and creating dashboards.</a:t>
            </a:r>
          </a:p>
          <a:p>
            <a:pPr marL="285750" indent="-285750">
              <a:buFont typeface="Arial" panose="020B0604020202020204" pitchFamily="34" charset="0"/>
              <a:buChar char="•"/>
            </a:pPr>
            <a:r>
              <a:rPr lang="en-US" dirty="0"/>
              <a:t>Created visualizations to answer the research questions</a:t>
            </a: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pic>
        <p:nvPicPr>
          <p:cNvPr id="7172" name="Picture 4">
            <a:extLst>
              <a:ext uri="{FF2B5EF4-FFF2-40B4-BE49-F238E27FC236}">
                <a16:creationId xmlns:a16="http://schemas.microsoft.com/office/drawing/2014/main" id="{FFB98A0D-C0B0-BF6F-895F-E36706FEE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5620" y="407163"/>
            <a:ext cx="2156791" cy="121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78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3970318"/>
          </a:xfrm>
          <a:prstGeom prst="rect">
            <a:avLst/>
          </a:prstGeom>
          <a:noFill/>
        </p:spPr>
        <p:txBody>
          <a:bodyPr wrap="square">
            <a:spAutoFit/>
          </a:bodyPr>
          <a:lstStyle/>
          <a:p>
            <a:pPr marL="342900" indent="-342900">
              <a:buFont typeface="+mj-lt"/>
              <a:buAutoNum type="arabicPeriod"/>
            </a:pPr>
            <a:r>
              <a:rPr lang="en-US" dirty="0"/>
              <a:t>Correlation between Crime Types and Locations there a correlation between the type of location (residential, commercial, educational) and specific crime types?</a:t>
            </a:r>
          </a:p>
          <a:p>
            <a:pPr marL="342900" indent="-342900">
              <a:buFont typeface="+mj-lt"/>
              <a:buAutoNum type="arabicPeriod"/>
            </a:pPr>
            <a:endParaRPr lang="en-US" dirty="0"/>
          </a:p>
          <a:p>
            <a:pPr marL="342900" indent="-342900">
              <a:buFont typeface="+mj-lt"/>
              <a:buAutoNum type="arabicPeriod"/>
            </a:pPr>
            <a:r>
              <a:rPr lang="en-US" dirty="0"/>
              <a:t>Which addresses or areas have the highest and lowest graduation rates?</a:t>
            </a:r>
          </a:p>
          <a:p>
            <a:pPr marL="342900" indent="-342900">
              <a:buFont typeface="+mj-lt"/>
              <a:buAutoNum type="arabicPeriod"/>
            </a:pPr>
            <a:r>
              <a:rPr lang="en-US" dirty="0"/>
              <a:t>Are certain crimes more prevalent in areas with higher concentrations of low-income students?</a:t>
            </a:r>
          </a:p>
          <a:p>
            <a:pPr marL="342900" indent="-342900">
              <a:buFont typeface="+mj-lt"/>
              <a:buAutoNum type="arabicPeriod"/>
            </a:pPr>
            <a:r>
              <a:rPr lang="en-US" dirty="0"/>
              <a:t>Crime Composition Analysis What are the most common types of crimes committed?</a:t>
            </a:r>
          </a:p>
          <a:p>
            <a:pPr marL="342900" indent="-342900">
              <a:buFont typeface="+mj-lt"/>
              <a:buAutoNum type="arabicPeriod"/>
            </a:pPr>
            <a:endParaRPr lang="en-US" dirty="0"/>
          </a:p>
          <a:p>
            <a:pPr marL="342900" indent="-342900">
              <a:buFont typeface="+mj-lt"/>
              <a:buAutoNum type="arabicPeriod"/>
            </a:pPr>
            <a:r>
              <a:rPr lang="en-US" dirty="0"/>
              <a:t>How do graduation rates vary among educational institutions in different areas of Chicago?</a:t>
            </a:r>
          </a:p>
          <a:p>
            <a:pPr marL="342900" indent="-342900">
              <a:buFont typeface="+mj-lt"/>
              <a:buAutoNum type="arabicPeriod"/>
            </a:pPr>
            <a:endParaRPr lang="en-US" dirty="0"/>
          </a:p>
          <a:p>
            <a:pPr marL="342900" indent="-342900">
              <a:buFont typeface="+mj-lt"/>
              <a:buAutoNum type="arabicPeriod"/>
            </a:pPr>
            <a:r>
              <a:rPr lang="en-US" dirty="0"/>
              <a:t>What are the patterns and trends in arrest rates across major Chicago streets, and what factors might influence these arrest disparities?</a:t>
            </a:r>
          </a:p>
          <a:p>
            <a:pPr marL="342900" indent="-342900">
              <a:buFont typeface="+mj-lt"/>
              <a:buAutoNum type="arabicPeriod"/>
            </a:pPr>
            <a:endParaRPr lang="en-US" dirty="0"/>
          </a:p>
          <a:p>
            <a:pPr marL="342900" indent="-342900">
              <a:buFont typeface="+mj-lt"/>
              <a:buAutoNum type="arabicPeriod"/>
            </a:pPr>
            <a:r>
              <a:rPr lang="en-US" dirty="0"/>
              <a:t>What seasonal or monthly trends exist in the number of arrests in Chicago, and what might be the underlying causes for these variations?</a:t>
            </a:r>
          </a:p>
        </p:txBody>
      </p:sp>
    </p:spTree>
    <p:extLst>
      <p:ext uri="{BB962C8B-B14F-4D97-AF65-F5344CB8AC3E}">
        <p14:creationId xmlns:p14="http://schemas.microsoft.com/office/powerpoint/2010/main" val="4067228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646331"/>
          </a:xfrm>
          <a:prstGeom prst="rect">
            <a:avLst/>
          </a:prstGeom>
          <a:noFill/>
        </p:spPr>
        <p:txBody>
          <a:bodyPr wrap="square">
            <a:spAutoFit/>
          </a:bodyPr>
          <a:lstStyle/>
          <a:p>
            <a:pPr marL="342900" indent="-342900">
              <a:buFont typeface="+mj-lt"/>
              <a:buAutoNum type="arabicPeriod"/>
            </a:pPr>
            <a:r>
              <a:rPr lang="en-US" dirty="0"/>
              <a:t>Correlation between Crime Types and Locations there a correlation between the type of location (residential, commercial, educational) and specific crime types?</a:t>
            </a:r>
          </a:p>
        </p:txBody>
      </p:sp>
      <p:pic>
        <p:nvPicPr>
          <p:cNvPr id="3" name="Picture 2" descr="A screen shot of a graph&#10;&#10;Description automatically generated">
            <a:extLst>
              <a:ext uri="{FF2B5EF4-FFF2-40B4-BE49-F238E27FC236}">
                <a16:creationId xmlns:a16="http://schemas.microsoft.com/office/drawing/2014/main" id="{A2A5BA01-2665-5D83-05FC-9CD486EAB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00" y="1388644"/>
            <a:ext cx="10345775" cy="4630780"/>
          </a:xfrm>
          <a:prstGeom prst="rect">
            <a:avLst/>
          </a:prstGeom>
        </p:spPr>
      </p:pic>
    </p:spTree>
    <p:extLst>
      <p:ext uri="{BB962C8B-B14F-4D97-AF65-F5344CB8AC3E}">
        <p14:creationId xmlns:p14="http://schemas.microsoft.com/office/powerpoint/2010/main" val="126915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369332"/>
          </a:xfrm>
          <a:prstGeom prst="rect">
            <a:avLst/>
          </a:prstGeom>
          <a:noFill/>
        </p:spPr>
        <p:txBody>
          <a:bodyPr wrap="square">
            <a:spAutoFit/>
          </a:bodyPr>
          <a:lstStyle/>
          <a:p>
            <a:pPr marL="342900" indent="-342900">
              <a:buFont typeface="Arial" panose="020B0604020202020204" pitchFamily="34" charset="0"/>
              <a:buChar char="•"/>
            </a:pPr>
            <a:r>
              <a:rPr lang="en-US" dirty="0"/>
              <a:t>Which addresses or areas have the highest and lowest graduation rates?</a:t>
            </a:r>
          </a:p>
        </p:txBody>
      </p:sp>
      <p:pic>
        <p:nvPicPr>
          <p:cNvPr id="5" name="Picture 4" descr="A graph of a graph with numbers and text&#10;&#10;Description automatically generated with medium confidence">
            <a:extLst>
              <a:ext uri="{FF2B5EF4-FFF2-40B4-BE49-F238E27FC236}">
                <a16:creationId xmlns:a16="http://schemas.microsoft.com/office/drawing/2014/main" id="{B34A07D4-E0F6-F22A-61F9-FB8356FC5E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8456" y="1579035"/>
            <a:ext cx="5954110" cy="4141990"/>
          </a:xfrm>
          <a:prstGeom prst="rect">
            <a:avLst/>
          </a:prstGeom>
        </p:spPr>
      </p:pic>
    </p:spTree>
    <p:extLst>
      <p:ext uri="{BB962C8B-B14F-4D97-AF65-F5344CB8AC3E}">
        <p14:creationId xmlns:p14="http://schemas.microsoft.com/office/powerpoint/2010/main" val="78613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369332"/>
          </a:xfrm>
          <a:prstGeom prst="rect">
            <a:avLst/>
          </a:prstGeom>
          <a:noFill/>
        </p:spPr>
        <p:txBody>
          <a:bodyPr wrap="square">
            <a:spAutoFit/>
          </a:bodyPr>
          <a:lstStyle/>
          <a:p>
            <a:r>
              <a:rPr lang="en-US" dirty="0"/>
              <a:t>Are certain crimes more prevalent in areas with higher concentrations of low-income students?</a:t>
            </a:r>
          </a:p>
        </p:txBody>
      </p:sp>
      <p:pic>
        <p:nvPicPr>
          <p:cNvPr id="3" name="Picture 2" descr="A screenshot of a computer screen">
            <a:extLst>
              <a:ext uri="{FF2B5EF4-FFF2-40B4-BE49-F238E27FC236}">
                <a16:creationId xmlns:a16="http://schemas.microsoft.com/office/drawing/2014/main" id="{A2FC28CC-C1B0-741B-87E3-6272F9B7C1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914" y="1306774"/>
            <a:ext cx="6447326" cy="4447339"/>
          </a:xfrm>
          <a:prstGeom prst="rect">
            <a:avLst/>
          </a:prstGeom>
        </p:spPr>
      </p:pic>
    </p:spTree>
    <p:extLst>
      <p:ext uri="{BB962C8B-B14F-4D97-AF65-F5344CB8AC3E}">
        <p14:creationId xmlns:p14="http://schemas.microsoft.com/office/powerpoint/2010/main" val="1603001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369332"/>
          </a:xfrm>
          <a:prstGeom prst="rect">
            <a:avLst/>
          </a:prstGeom>
          <a:noFill/>
        </p:spPr>
        <p:txBody>
          <a:bodyPr wrap="square">
            <a:spAutoFit/>
          </a:bodyPr>
          <a:lstStyle/>
          <a:p>
            <a:r>
              <a:rPr lang="en-US" dirty="0"/>
              <a:t>Crime Composition Analysis What are the most common types of crimes committed?</a:t>
            </a:r>
          </a:p>
        </p:txBody>
      </p:sp>
      <p:pic>
        <p:nvPicPr>
          <p:cNvPr id="3" name="Picture 2" descr="A pie chart with different colored circles">
            <a:extLst>
              <a:ext uri="{FF2B5EF4-FFF2-40B4-BE49-F238E27FC236}">
                <a16:creationId xmlns:a16="http://schemas.microsoft.com/office/drawing/2014/main" id="{8519F662-31DE-3E12-D6FD-6230FEB1B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254" y="1539966"/>
            <a:ext cx="6273666" cy="4168577"/>
          </a:xfrm>
          <a:prstGeom prst="rect">
            <a:avLst/>
          </a:prstGeom>
        </p:spPr>
      </p:pic>
    </p:spTree>
    <p:extLst>
      <p:ext uri="{BB962C8B-B14F-4D97-AF65-F5344CB8AC3E}">
        <p14:creationId xmlns:p14="http://schemas.microsoft.com/office/powerpoint/2010/main" val="364613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727E9-E01C-4AE9-9EAA-25CCA7646E5D}"/>
              </a:ext>
            </a:extLst>
          </p:cNvPr>
          <p:cNvSpPr>
            <a:spLocks noGrp="1"/>
          </p:cNvSpPr>
          <p:nvPr>
            <p:ph type="ctrTitle" idx="4294967295"/>
          </p:nvPr>
        </p:nvSpPr>
        <p:spPr>
          <a:xfrm>
            <a:off x="0" y="1014413"/>
            <a:ext cx="6637338" cy="927100"/>
          </a:xfrm>
          <a:prstGeom prst="rect">
            <a:avLst/>
          </a:prstGeom>
        </p:spPr>
        <p:txBody>
          <a:bodyPr/>
          <a:lstStyle/>
          <a:p>
            <a:r>
              <a:rPr lang="en-US" sz="8000" dirty="0"/>
              <a:t>Agenda</a:t>
            </a:r>
          </a:p>
        </p:txBody>
      </p:sp>
      <p:sp>
        <p:nvSpPr>
          <p:cNvPr id="5" name="Subtitle 4">
            <a:extLst>
              <a:ext uri="{FF2B5EF4-FFF2-40B4-BE49-F238E27FC236}">
                <a16:creationId xmlns:a16="http://schemas.microsoft.com/office/drawing/2014/main" id="{EA761DCB-AD55-435F-92C9-A2BBAE94271A}"/>
              </a:ext>
            </a:extLst>
          </p:cNvPr>
          <p:cNvSpPr>
            <a:spLocks noGrp="1"/>
          </p:cNvSpPr>
          <p:nvPr>
            <p:ph type="subTitle" idx="4294967295"/>
          </p:nvPr>
        </p:nvSpPr>
        <p:spPr>
          <a:xfrm>
            <a:off x="7626350" y="900113"/>
            <a:ext cx="4565650" cy="927100"/>
          </a:xfrm>
          <a:prstGeom prst="rect">
            <a:avLst/>
          </a:prstGeom>
        </p:spPr>
        <p:txBody>
          <a:bodyPr/>
          <a:lstStyle/>
          <a:p>
            <a:r>
              <a:rPr lang="en-US" dirty="0"/>
              <a:t>Overview</a:t>
            </a:r>
          </a:p>
          <a:p>
            <a:r>
              <a:rPr lang="en-US" dirty="0"/>
              <a:t>Project Requirements</a:t>
            </a:r>
          </a:p>
          <a:p>
            <a:r>
              <a:rPr lang="en-US" dirty="0"/>
              <a:t>Data Profile</a:t>
            </a:r>
          </a:p>
          <a:p>
            <a:r>
              <a:rPr lang="en-US" dirty="0"/>
              <a:t>Conceptual Architecture</a:t>
            </a:r>
          </a:p>
          <a:p>
            <a:r>
              <a:rPr lang="en-US" dirty="0"/>
              <a:t>Demo</a:t>
            </a:r>
          </a:p>
          <a:p>
            <a:r>
              <a:rPr lang="en-US" dirty="0"/>
              <a:t>Research questions</a:t>
            </a:r>
          </a:p>
          <a:p>
            <a:r>
              <a:rPr lang="en-US" dirty="0"/>
              <a:t>Team Responsibilities</a:t>
            </a:r>
          </a:p>
          <a:p>
            <a:endParaRPr lang="en-US" dirty="0"/>
          </a:p>
        </p:txBody>
      </p:sp>
      <p:sp>
        <p:nvSpPr>
          <p:cNvPr id="6" name="Rectangle 5">
            <a:extLst>
              <a:ext uri="{FF2B5EF4-FFF2-40B4-BE49-F238E27FC236}">
                <a16:creationId xmlns:a16="http://schemas.microsoft.com/office/drawing/2014/main" id="{9F50DD16-D3C7-4084-921F-D6F6C460A5BD}"/>
              </a:ext>
            </a:extLst>
          </p:cNvPr>
          <p:cNvSpPr/>
          <p:nvPr/>
        </p:nvSpPr>
        <p:spPr>
          <a:xfrm>
            <a:off x="12192000" y="0"/>
            <a:ext cx="26020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F8AF85-5347-4F2E-B0CE-940A9C3659D7}"/>
              </a:ext>
            </a:extLst>
          </p:cNvPr>
          <p:cNvSpPr txBox="1"/>
          <p:nvPr/>
        </p:nvSpPr>
        <p:spPr>
          <a:xfrm>
            <a:off x="12457471" y="186813"/>
            <a:ext cx="1976284" cy="1015663"/>
          </a:xfrm>
          <a:prstGeom prst="rect">
            <a:avLst/>
          </a:prstGeom>
          <a:noFill/>
        </p:spPr>
        <p:txBody>
          <a:bodyPr wrap="square" rtlCol="0">
            <a:spAutoFit/>
          </a:bodyPr>
          <a:lstStyle/>
          <a:p>
            <a:r>
              <a:rPr lang="en-US" sz="2000" i="1" dirty="0">
                <a:solidFill>
                  <a:schemeClr val="bg1"/>
                </a:solidFill>
                <a:latin typeface="+mj-lt"/>
              </a:rPr>
              <a:t>Instructions: </a:t>
            </a:r>
          </a:p>
          <a:p>
            <a:pPr marL="285750" indent="-285750">
              <a:buFont typeface="Arial" panose="020B0604020202020204" pitchFamily="34" charset="0"/>
              <a:buChar char="•"/>
            </a:pPr>
            <a:r>
              <a:rPr lang="en-US" sz="2000" dirty="0">
                <a:solidFill>
                  <a:schemeClr val="bg1"/>
                </a:solidFill>
                <a:latin typeface="+mj-lt"/>
              </a:rPr>
              <a:t>Do not edit this slide</a:t>
            </a:r>
          </a:p>
        </p:txBody>
      </p:sp>
    </p:spTree>
    <p:extLst>
      <p:ext uri="{BB962C8B-B14F-4D97-AF65-F5344CB8AC3E}">
        <p14:creationId xmlns:p14="http://schemas.microsoft.com/office/powerpoint/2010/main" val="216336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369332"/>
          </a:xfrm>
          <a:prstGeom prst="rect">
            <a:avLst/>
          </a:prstGeom>
          <a:noFill/>
        </p:spPr>
        <p:txBody>
          <a:bodyPr wrap="square">
            <a:spAutoFit/>
          </a:bodyPr>
          <a:lstStyle/>
          <a:p>
            <a:r>
              <a:rPr lang="en-US" dirty="0"/>
              <a:t>How do graduation rates vary among educational institutions in different areas of Chicago?</a:t>
            </a:r>
          </a:p>
        </p:txBody>
      </p:sp>
      <p:pic>
        <p:nvPicPr>
          <p:cNvPr id="3" name="Picture 2" descr="A blue and white bar graph&#10;&#10;Description automatically generated">
            <a:extLst>
              <a:ext uri="{FF2B5EF4-FFF2-40B4-BE49-F238E27FC236}">
                <a16:creationId xmlns:a16="http://schemas.microsoft.com/office/drawing/2014/main" id="{B871C230-51D2-EC6E-30EF-65E89D726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05" y="1731688"/>
            <a:ext cx="10363200" cy="2676525"/>
          </a:xfrm>
          <a:prstGeom prst="rect">
            <a:avLst/>
          </a:prstGeom>
        </p:spPr>
      </p:pic>
    </p:spTree>
    <p:extLst>
      <p:ext uri="{BB962C8B-B14F-4D97-AF65-F5344CB8AC3E}">
        <p14:creationId xmlns:p14="http://schemas.microsoft.com/office/powerpoint/2010/main" val="101518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646331"/>
          </a:xfrm>
          <a:prstGeom prst="rect">
            <a:avLst/>
          </a:prstGeom>
          <a:noFill/>
        </p:spPr>
        <p:txBody>
          <a:bodyPr wrap="square">
            <a:spAutoFit/>
          </a:bodyPr>
          <a:lstStyle/>
          <a:p>
            <a:r>
              <a:rPr lang="en-US" dirty="0"/>
              <a:t>What are the patterns and trends in arrest rates across major Chicago streets, and what factors might influence these arrest disparities?</a:t>
            </a:r>
          </a:p>
        </p:txBody>
      </p:sp>
      <p:pic>
        <p:nvPicPr>
          <p:cNvPr id="5" name="Picture 4" descr="A yellow and white bar chart&#10;&#10;Description automatically generated with medium confidence">
            <a:extLst>
              <a:ext uri="{FF2B5EF4-FFF2-40B4-BE49-F238E27FC236}">
                <a16:creationId xmlns:a16="http://schemas.microsoft.com/office/drawing/2014/main" id="{FB64A347-230B-176E-10D9-1F46822462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25" y="1914525"/>
            <a:ext cx="10496550" cy="3028950"/>
          </a:xfrm>
          <a:prstGeom prst="rect">
            <a:avLst/>
          </a:prstGeom>
        </p:spPr>
      </p:pic>
    </p:spTree>
    <p:extLst>
      <p:ext uri="{BB962C8B-B14F-4D97-AF65-F5344CB8AC3E}">
        <p14:creationId xmlns:p14="http://schemas.microsoft.com/office/powerpoint/2010/main" val="449227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646331"/>
          </a:xfrm>
          <a:prstGeom prst="rect">
            <a:avLst/>
          </a:prstGeom>
          <a:noFill/>
        </p:spPr>
        <p:txBody>
          <a:bodyPr wrap="square">
            <a:spAutoFit/>
          </a:bodyPr>
          <a:lstStyle/>
          <a:p>
            <a:r>
              <a:rPr lang="en-US" dirty="0"/>
              <a:t>What seasonal or monthly trends exist in the number of arrests in Chicago, and what might be the underlying causes for these variations?</a:t>
            </a:r>
          </a:p>
        </p:txBody>
      </p:sp>
      <p:pic>
        <p:nvPicPr>
          <p:cNvPr id="3" name="Picture 2" descr="A graph of green bars&#10;&#10;Description automatically generated">
            <a:extLst>
              <a:ext uri="{FF2B5EF4-FFF2-40B4-BE49-F238E27FC236}">
                <a16:creationId xmlns:a16="http://schemas.microsoft.com/office/drawing/2014/main" id="{75AFEA95-D72D-AE9B-AEA9-0FD2AC6606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4302" y="1701985"/>
            <a:ext cx="4584875" cy="3801961"/>
          </a:xfrm>
          <a:prstGeom prst="rect">
            <a:avLst/>
          </a:prstGeom>
        </p:spPr>
      </p:pic>
    </p:spTree>
    <p:extLst>
      <p:ext uri="{BB962C8B-B14F-4D97-AF65-F5344CB8AC3E}">
        <p14:creationId xmlns:p14="http://schemas.microsoft.com/office/powerpoint/2010/main" val="2774307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915582" y="-73788"/>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Research questions</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pic>
        <p:nvPicPr>
          <p:cNvPr id="6" name="Picture 5" descr="A screenshot of a computer">
            <a:extLst>
              <a:ext uri="{FF2B5EF4-FFF2-40B4-BE49-F238E27FC236}">
                <a16:creationId xmlns:a16="http://schemas.microsoft.com/office/drawing/2014/main" id="{15044386-05A5-1B0B-BD0E-9AAE7C23E82E}"/>
              </a:ext>
            </a:extLst>
          </p:cNvPr>
          <p:cNvPicPr>
            <a:picLocks noChangeAspect="1"/>
          </p:cNvPicPr>
          <p:nvPr/>
        </p:nvPicPr>
        <p:blipFill rotWithShape="1">
          <a:blip r:embed="rId5">
            <a:extLst>
              <a:ext uri="{28A0092B-C50C-407E-A947-70E740481C1C}">
                <a14:useLocalDpi xmlns:a14="http://schemas.microsoft.com/office/drawing/2010/main" val="0"/>
              </a:ext>
            </a:extLst>
          </a:blip>
          <a:srcRect l="34811" t="53610" r="63505" b="42887"/>
          <a:stretch/>
        </p:blipFill>
        <p:spPr>
          <a:xfrm>
            <a:off x="3310758" y="4225158"/>
            <a:ext cx="126125" cy="157655"/>
          </a:xfrm>
          <a:prstGeom prst="rect">
            <a:avLst/>
          </a:prstGeom>
        </p:spPr>
      </p:pic>
      <p:sp>
        <p:nvSpPr>
          <p:cNvPr id="4" name="TextBox 3">
            <a:extLst>
              <a:ext uri="{FF2B5EF4-FFF2-40B4-BE49-F238E27FC236}">
                <a16:creationId xmlns:a16="http://schemas.microsoft.com/office/drawing/2014/main" id="{EF7DB626-0CC8-2088-B634-728295664CA6}"/>
              </a:ext>
            </a:extLst>
          </p:cNvPr>
          <p:cNvSpPr txBox="1"/>
          <p:nvPr/>
        </p:nvSpPr>
        <p:spPr>
          <a:xfrm>
            <a:off x="362606" y="838576"/>
            <a:ext cx="11587655" cy="646331"/>
          </a:xfrm>
          <a:prstGeom prst="rect">
            <a:avLst/>
          </a:prstGeom>
          <a:noFill/>
        </p:spPr>
        <p:txBody>
          <a:bodyPr wrap="square">
            <a:spAutoFit/>
          </a:bodyPr>
          <a:lstStyle/>
          <a:p>
            <a:r>
              <a:rPr lang="en-US" dirty="0"/>
              <a:t>How do arrest proportions for different crime categories in Chicago reflect law enforcement focus or community crime patterns, and how have these proportions changed over time?</a:t>
            </a:r>
          </a:p>
        </p:txBody>
      </p:sp>
      <p:pic>
        <p:nvPicPr>
          <p:cNvPr id="5" name="Picture 4" descr="A screenshot of a blue color scheme">
            <a:extLst>
              <a:ext uri="{FF2B5EF4-FFF2-40B4-BE49-F238E27FC236}">
                <a16:creationId xmlns:a16="http://schemas.microsoft.com/office/drawing/2014/main" id="{E6236A82-FFB2-023F-7B5A-5E5AAD7F9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2117" y="1599718"/>
            <a:ext cx="6170721" cy="3975921"/>
          </a:xfrm>
          <a:prstGeom prst="rect">
            <a:avLst/>
          </a:prstGeom>
        </p:spPr>
      </p:pic>
    </p:spTree>
    <p:extLst>
      <p:ext uri="{BB962C8B-B14F-4D97-AF65-F5344CB8AC3E}">
        <p14:creationId xmlns:p14="http://schemas.microsoft.com/office/powerpoint/2010/main" val="52463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759393" y="36605"/>
            <a:ext cx="7927499" cy="118788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Team responsibilities and timeline</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pic>
        <p:nvPicPr>
          <p:cNvPr id="8" name="Picture 7" descr="A screenshot of a computer">
            <a:extLst>
              <a:ext uri="{FF2B5EF4-FFF2-40B4-BE49-F238E27FC236}">
                <a16:creationId xmlns:a16="http://schemas.microsoft.com/office/drawing/2014/main" id="{571B7ECC-5DCD-ACEA-A242-E63B72962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712" y="927482"/>
            <a:ext cx="11185451" cy="4570484"/>
          </a:xfrm>
          <a:prstGeom prst="rect">
            <a:avLst/>
          </a:prstGeom>
        </p:spPr>
      </p:pic>
    </p:spTree>
    <p:extLst>
      <p:ext uri="{BB962C8B-B14F-4D97-AF65-F5344CB8AC3E}">
        <p14:creationId xmlns:p14="http://schemas.microsoft.com/office/powerpoint/2010/main" val="3691280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16E979-9BB3-890D-3096-020534D25B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a:t>
            </a:fld>
            <a:endParaRPr lang="en"/>
          </a:p>
        </p:txBody>
      </p:sp>
      <p:pic>
        <p:nvPicPr>
          <p:cNvPr id="1026" name="Picture 2" descr="Free Google Thank You Slide &amp; PowerPoint Templates">
            <a:extLst>
              <a:ext uri="{FF2B5EF4-FFF2-40B4-BE49-F238E27FC236}">
                <a16:creationId xmlns:a16="http://schemas.microsoft.com/office/drawing/2014/main" id="{EC5DDF33-232F-E695-2D1B-08B1B3E59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650723"/>
            <a:ext cx="103632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4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132633" y="115577"/>
            <a:ext cx="113608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Clr>
                <a:schemeClr val="dk1"/>
              </a:buClr>
              <a:buSzPts val="1100"/>
              <a:buFont typeface="Arial"/>
              <a:buNone/>
            </a:pPr>
            <a:r>
              <a:rPr lang="en-US" sz="3200" b="1" i="0" u="sng" dirty="0">
                <a:solidFill>
                  <a:schemeClr val="accent2"/>
                </a:solidFill>
                <a:effectLst/>
                <a:latin typeface="Söhne"/>
              </a:rPr>
              <a:t>Introduction to Datasets: Crime and Education in Chicago</a:t>
            </a:r>
            <a:br>
              <a:rPr lang="en" sz="3200" b="1" u="sng" dirty="0">
                <a:solidFill>
                  <a:schemeClr val="accent2"/>
                </a:solidFill>
                <a:latin typeface="Times New Roman"/>
                <a:ea typeface="Times New Roman"/>
                <a:cs typeface="Times New Roman"/>
                <a:sym typeface="Times New Roman"/>
              </a:rPr>
            </a:br>
            <a:endParaRPr sz="3200" u="sng" dirty="0">
              <a:solidFill>
                <a:schemeClr val="accent2"/>
              </a:solidFill>
            </a:endParaRPr>
          </a:p>
        </p:txBody>
      </p:sp>
      <p:pic>
        <p:nvPicPr>
          <p:cNvPr id="86" name="Google Shape;86;p16"/>
          <p:cNvPicPr preferRelativeResize="0"/>
          <p:nvPr/>
        </p:nvPicPr>
        <p:blipFill>
          <a:blip r:embed="rId3">
            <a:alphaModFix/>
          </a:blip>
          <a:stretch>
            <a:fillRect/>
          </a:stretch>
        </p:blipFill>
        <p:spPr>
          <a:xfrm>
            <a:off x="1" y="6139650"/>
            <a:ext cx="12191999" cy="827333"/>
          </a:xfrm>
          <a:prstGeom prst="rect">
            <a:avLst/>
          </a:prstGeom>
          <a:noFill/>
          <a:ln>
            <a:noFill/>
          </a:ln>
        </p:spPr>
      </p:pic>
      <p:pic>
        <p:nvPicPr>
          <p:cNvPr id="87" name="Google Shape;87;p16"/>
          <p:cNvPicPr preferRelativeResize="0"/>
          <p:nvPr/>
        </p:nvPicPr>
        <p:blipFill>
          <a:blip r:embed="rId4">
            <a:alphaModFix/>
          </a:blip>
          <a:stretch>
            <a:fillRect/>
          </a:stretch>
        </p:blipFill>
        <p:spPr>
          <a:xfrm>
            <a:off x="132633" y="6216110"/>
            <a:ext cx="669367" cy="548900"/>
          </a:xfrm>
          <a:prstGeom prst="rect">
            <a:avLst/>
          </a:prstGeom>
          <a:noFill/>
          <a:ln>
            <a:noFill/>
          </a:ln>
        </p:spPr>
      </p:pic>
      <p:sp>
        <p:nvSpPr>
          <p:cNvPr id="88" name="Google Shape;88;p16"/>
          <p:cNvSpPr txBox="1"/>
          <p:nvPr/>
        </p:nvSpPr>
        <p:spPr>
          <a:xfrm>
            <a:off x="736847" y="6091833"/>
            <a:ext cx="5026279"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89" name="Google Shape;89;p16"/>
          <p:cNvSpPr txBox="1">
            <a:spLocks noGrp="1"/>
          </p:cNvSpPr>
          <p:nvPr>
            <p:ph type="sldNum" idx="12"/>
          </p:nvPr>
        </p:nvSpPr>
        <p:spPr>
          <a:xfrm>
            <a:off x="11389999" y="6238699"/>
            <a:ext cx="638211" cy="503723"/>
          </a:xfrm>
          <a:prstGeom prst="rect">
            <a:avLst/>
          </a:prstGeom>
        </p:spPr>
        <p:txBody>
          <a:bodyPr spcFirstLastPara="1" wrap="square" lIns="121900" tIns="121900" rIns="121900" bIns="121900"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US" dirty="0"/>
              <a:t>2</a:t>
            </a:r>
            <a:endParaRPr dirty="0"/>
          </a:p>
        </p:txBody>
      </p:sp>
      <p:sp>
        <p:nvSpPr>
          <p:cNvPr id="3" name="Text Placeholder 2">
            <a:extLst>
              <a:ext uri="{FF2B5EF4-FFF2-40B4-BE49-F238E27FC236}">
                <a16:creationId xmlns:a16="http://schemas.microsoft.com/office/drawing/2014/main" id="{9CFAC292-EE8B-EB4B-C9D6-B08D0088C42D}"/>
              </a:ext>
            </a:extLst>
          </p:cNvPr>
          <p:cNvSpPr>
            <a:spLocks noGrp="1"/>
          </p:cNvSpPr>
          <p:nvPr>
            <p:ph type="body" idx="1"/>
          </p:nvPr>
        </p:nvSpPr>
        <p:spPr/>
        <p:txBody>
          <a:bodyPr/>
          <a:lstStyle/>
          <a:p>
            <a:pPr marL="0" indent="0">
              <a:buNone/>
            </a:pPr>
            <a:r>
              <a:rPr lang="en-US" sz="1800" b="1" i="0" dirty="0">
                <a:solidFill>
                  <a:srgbClr val="0D0D0D"/>
                </a:solidFill>
                <a:effectLst/>
                <a:latin typeface="Söhne"/>
              </a:rPr>
              <a:t>Chicago Dataset:</a:t>
            </a:r>
          </a:p>
          <a:p>
            <a:pPr marL="0" indent="0">
              <a:buNone/>
            </a:pPr>
            <a:r>
              <a:rPr lang="en-US" sz="1800" b="0" i="0" dirty="0">
                <a:solidFill>
                  <a:srgbClr val="0D0D0D"/>
                </a:solidFill>
                <a:effectLst/>
                <a:latin typeface="Söhne"/>
              </a:rPr>
              <a:t>Chicago Crime Dataset: Detailed records of reported crimes in Chicago, including unique identifiers, dates, locations, crime types, descriptions, and arrest information, providing insights into crime patterns and trends within the city.</a:t>
            </a:r>
            <a:endParaRPr lang="en-US" sz="1800" b="1" i="0" dirty="0">
              <a:solidFill>
                <a:srgbClr val="0D0D0D"/>
              </a:solidFill>
              <a:effectLst/>
              <a:latin typeface="Söhne"/>
            </a:endParaRPr>
          </a:p>
          <a:p>
            <a:pPr marL="0" indent="0">
              <a:buNone/>
            </a:pPr>
            <a:br>
              <a:rPr lang="en-US" sz="1800" b="0" i="0" dirty="0">
                <a:solidFill>
                  <a:srgbClr val="0D0D0D"/>
                </a:solidFill>
                <a:effectLst/>
                <a:latin typeface="Söhne"/>
              </a:rPr>
            </a:br>
            <a:r>
              <a:rPr lang="en-US" sz="1800" b="1" dirty="0">
                <a:solidFill>
                  <a:srgbClr val="0D0D0D"/>
                </a:solidFill>
                <a:latin typeface="Söhne"/>
              </a:rPr>
              <a:t>Chicago School API Dataset:</a:t>
            </a:r>
            <a:br>
              <a:rPr lang="en-US" sz="1800" b="0" i="0" dirty="0">
                <a:solidFill>
                  <a:srgbClr val="0D0D0D"/>
                </a:solidFill>
                <a:effectLst/>
                <a:latin typeface="Söhne"/>
              </a:rPr>
            </a:br>
            <a:r>
              <a:rPr lang="en-US" sz="1800" b="0" i="0" dirty="0">
                <a:solidFill>
                  <a:srgbClr val="0D0D0D"/>
                </a:solidFill>
                <a:effectLst/>
                <a:latin typeface="Söhne"/>
              </a:rPr>
              <a:t>The Chicago school API dataset, available at </a:t>
            </a:r>
            <a:r>
              <a:rPr lang="en-US" sz="1800" b="0" i="0" dirty="0">
                <a:solidFill>
                  <a:srgbClr val="0D0D0D"/>
                </a:solidFill>
                <a:effectLst/>
                <a:latin typeface="Söhne"/>
                <a:hlinkClick r:id="rId5"/>
              </a:rPr>
              <a:t>https://data.cityofchicago.org/resource/dw27-rash.json</a:t>
            </a:r>
            <a:r>
              <a:rPr lang="en-US" sz="1800" b="0" i="0" dirty="0">
                <a:solidFill>
                  <a:srgbClr val="0D0D0D"/>
                </a:solidFill>
                <a:effectLst/>
                <a:latin typeface="Söhne"/>
              </a:rPr>
              <a:t>, provides detailed information on educational institutions, including school IDs, names, demographics, and academic metrics, offering a comprehensive view of the city's education landscape.</a:t>
            </a:r>
            <a:br>
              <a:rPr lang="en-US" sz="1800" b="0" i="0" dirty="0">
                <a:solidFill>
                  <a:srgbClr val="0D0D0D"/>
                </a:solidFill>
                <a:effectLst/>
                <a:latin typeface="Söhne"/>
              </a:rPr>
            </a:br>
            <a:br>
              <a:rPr lang="en-US" sz="1800" b="0" i="0" dirty="0">
                <a:solidFill>
                  <a:srgbClr val="0D0D0D"/>
                </a:solidFill>
                <a:effectLst/>
                <a:latin typeface="Söhne"/>
              </a:rPr>
            </a:br>
            <a:r>
              <a:rPr lang="en-US" sz="1800" b="1" i="0" dirty="0">
                <a:solidFill>
                  <a:srgbClr val="0D0D0D"/>
                </a:solidFill>
                <a:effectLst/>
                <a:latin typeface="Söhne"/>
              </a:rPr>
              <a:t>Merged Dataset:</a:t>
            </a:r>
            <a:br>
              <a:rPr lang="en-US" sz="1800" b="0" i="0" dirty="0">
                <a:solidFill>
                  <a:srgbClr val="0D0D0D"/>
                </a:solidFill>
                <a:effectLst/>
                <a:latin typeface="Söhne"/>
              </a:rPr>
            </a:br>
            <a:r>
              <a:rPr lang="en-US" sz="1800" i="0" dirty="0">
                <a:solidFill>
                  <a:srgbClr val="0D0D0D"/>
                </a:solidFill>
                <a:effectLst/>
                <a:latin typeface="Söhne"/>
              </a:rPr>
              <a:t>Combines information from both sources, linking reported crimes with nearby schools based on the address column, facilitating exploration of correlations between crime rates and educational institutions, enhancing understanding of societal dynamics and the impact of education on crime prevention and community safety in Chicago.</a:t>
            </a:r>
            <a:endParaRPr lang="en-US" sz="1800" dirty="0"/>
          </a:p>
          <a:p>
            <a:endParaRPr lang="en-US" dirty="0"/>
          </a:p>
        </p:txBody>
      </p:sp>
      <p:pic>
        <p:nvPicPr>
          <p:cNvPr id="9218" name="Picture 2">
            <a:extLst>
              <a:ext uri="{FF2B5EF4-FFF2-40B4-BE49-F238E27FC236}">
                <a16:creationId xmlns:a16="http://schemas.microsoft.com/office/drawing/2014/main" id="{CEB7F2C2-5215-83C5-A913-FDEB37BE80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9986" y="2850341"/>
            <a:ext cx="1442480" cy="40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1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15600" y="149600"/>
            <a:ext cx="11360800" cy="919600"/>
          </a:xfrm>
          <a:prstGeom prst="rect">
            <a:avLst/>
          </a:prstGeom>
        </p:spPr>
        <p:txBody>
          <a:bodyPr spcFirstLastPara="1" wrap="square" lIns="121900" tIns="121900" rIns="121900" bIns="121900"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 sz="3600" b="1" u="sng" dirty="0">
                <a:latin typeface="Times New Roman"/>
                <a:ea typeface="Times New Roman"/>
                <a:cs typeface="Times New Roman"/>
                <a:sym typeface="Times New Roman"/>
              </a:rPr>
              <a:t>Overview</a:t>
            </a:r>
            <a:br>
              <a:rPr lang="en" sz="3600" b="1" dirty="0">
                <a:latin typeface="Times New Roman"/>
                <a:ea typeface="Times New Roman"/>
                <a:cs typeface="Times New Roman"/>
                <a:sym typeface="Times New Roman"/>
              </a:rPr>
            </a:br>
            <a:br>
              <a:rPr lang="en" sz="1867" b="1" dirty="0">
                <a:latin typeface="Times New Roman"/>
                <a:ea typeface="Times New Roman"/>
                <a:cs typeface="Times New Roman"/>
                <a:sym typeface="Times New Roman"/>
              </a:rPr>
            </a:br>
            <a:endParaRPr sz="2133" dirty="0">
              <a:latin typeface="Times New Roman" panose="02020603050405020304" pitchFamily="18" charset="0"/>
              <a:ea typeface="Times New Roman"/>
              <a:cs typeface="Times New Roman" panose="02020603050405020304" pitchFamily="18" charset="0"/>
              <a:sym typeface="Times New Roman"/>
            </a:endParaRPr>
          </a:p>
        </p:txBody>
      </p:sp>
      <p:sp>
        <p:nvSpPr>
          <p:cNvPr id="75" name="Google Shape;75;p15"/>
          <p:cNvSpPr txBox="1">
            <a:spLocks noGrp="1"/>
          </p:cNvSpPr>
          <p:nvPr>
            <p:ph type="body" idx="1"/>
          </p:nvPr>
        </p:nvSpPr>
        <p:spPr>
          <a:xfrm>
            <a:off x="301611" y="1356705"/>
            <a:ext cx="11360800" cy="4787487"/>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9585" lvl="0" indent="-406390" algn="l" rtl="0">
              <a:spcBef>
                <a:spcPts val="0"/>
              </a:spcBef>
              <a:spcAft>
                <a:spcPts val="0"/>
              </a:spcAft>
              <a:buSzPts val="1200"/>
              <a:buFont typeface="Times New Roman"/>
              <a:buChar char="●"/>
            </a:pPr>
            <a:r>
              <a:rPr lang="en-US" sz="2400" b="0" i="0" dirty="0">
                <a:solidFill>
                  <a:srgbClr val="0D0D0D"/>
                </a:solidFill>
                <a:effectLst/>
                <a:latin typeface="Söhne"/>
              </a:rPr>
              <a:t>The project agenda involves examining how various types of crimes impact schools in different neighborhoods. By analyzing the merged datasets, we aim to understand if certain crimes have a greater influence on schools depending on their location. This analysis will shed light on the relationship between crime patterns and educational institutions, informing strategies to address safety concerns and support schools in diverse areas.</a:t>
            </a:r>
            <a:endParaRPr sz="2400"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13989" y="6206778"/>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132634" y="6231051"/>
            <a:ext cx="669367" cy="548900"/>
          </a:xfrm>
          <a:prstGeom prst="rect">
            <a:avLst/>
          </a:prstGeom>
          <a:noFill/>
          <a:ln>
            <a:noFill/>
          </a:ln>
        </p:spPr>
      </p:pic>
      <p:sp>
        <p:nvSpPr>
          <p:cNvPr id="78" name="Google Shape;78;p15"/>
          <p:cNvSpPr txBox="1"/>
          <p:nvPr/>
        </p:nvSpPr>
        <p:spPr>
          <a:xfrm>
            <a:off x="709863" y="6144192"/>
            <a:ext cx="5185611"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Tree>
    <p:extLst>
      <p:ext uri="{BB962C8B-B14F-4D97-AF65-F5344CB8AC3E}">
        <p14:creationId xmlns:p14="http://schemas.microsoft.com/office/powerpoint/2010/main" val="301035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1" y="6328756"/>
            <a:ext cx="12191999" cy="827333"/>
          </a:xfrm>
          <a:prstGeom prst="rect">
            <a:avLst/>
          </a:prstGeom>
          <a:noFill/>
          <a:ln>
            <a:noFill/>
          </a:ln>
        </p:spPr>
      </p:pic>
      <p:pic>
        <p:nvPicPr>
          <p:cNvPr id="106" name="Google Shape;106;p18"/>
          <p:cNvPicPr preferRelativeResize="0"/>
          <p:nvPr/>
        </p:nvPicPr>
        <p:blipFill>
          <a:blip r:embed="rId4">
            <a:alphaModFix/>
          </a:blip>
          <a:stretch>
            <a:fillRect/>
          </a:stretch>
        </p:blipFill>
        <p:spPr>
          <a:xfrm>
            <a:off x="132633" y="6380189"/>
            <a:ext cx="669367" cy="548900"/>
          </a:xfrm>
          <a:prstGeom prst="rect">
            <a:avLst/>
          </a:prstGeom>
          <a:noFill/>
          <a:ln>
            <a:noFill/>
          </a:ln>
        </p:spPr>
      </p:pic>
      <p:sp>
        <p:nvSpPr>
          <p:cNvPr id="107" name="Google Shape;107;p18"/>
          <p:cNvSpPr txBox="1"/>
          <p:nvPr/>
        </p:nvSpPr>
        <p:spPr>
          <a:xfrm>
            <a:off x="802000" y="6238700"/>
            <a:ext cx="4813796"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108" name="Google Shape;108;p1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3" name="Title 2">
            <a:extLst>
              <a:ext uri="{FF2B5EF4-FFF2-40B4-BE49-F238E27FC236}">
                <a16:creationId xmlns:a16="http://schemas.microsoft.com/office/drawing/2014/main" id="{720E8C1D-7D8B-6C19-C051-CCC23DA22C9A}"/>
              </a:ext>
            </a:extLst>
          </p:cNvPr>
          <p:cNvSpPr>
            <a:spLocks noGrp="1"/>
          </p:cNvSpPr>
          <p:nvPr>
            <p:ph type="title"/>
          </p:nvPr>
        </p:nvSpPr>
        <p:spPr>
          <a:xfrm>
            <a:off x="-86264" y="115577"/>
            <a:ext cx="11862664" cy="1241390"/>
          </a:xfrm>
        </p:spPr>
        <p:txBody>
          <a:bodyPr>
            <a:normAutofit/>
          </a:bodyPr>
          <a:lstStyle/>
          <a:p>
            <a:r>
              <a:rPr lang="en-US" sz="3200" dirty="0"/>
              <a:t>Project Architecture</a:t>
            </a:r>
          </a:p>
        </p:txBody>
      </p:sp>
      <p:pic>
        <p:nvPicPr>
          <p:cNvPr id="4" name="Picture 3" descr="A computer screen shot of a diagram">
            <a:extLst>
              <a:ext uri="{FF2B5EF4-FFF2-40B4-BE49-F238E27FC236}">
                <a16:creationId xmlns:a16="http://schemas.microsoft.com/office/drawing/2014/main" id="{FEFF7851-168E-1D13-BD4A-747D697E22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375" y="751736"/>
            <a:ext cx="9335250" cy="5354527"/>
          </a:xfrm>
          <a:prstGeom prst="rect">
            <a:avLst/>
          </a:prstGeom>
        </p:spPr>
      </p:pic>
    </p:spTree>
    <p:extLst>
      <p:ext uri="{BB962C8B-B14F-4D97-AF65-F5344CB8AC3E}">
        <p14:creationId xmlns:p14="http://schemas.microsoft.com/office/powerpoint/2010/main" val="3167073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15600" y="149600"/>
            <a:ext cx="11360800" cy="9196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rtl="0">
              <a:spcBef>
                <a:spcPts val="0"/>
              </a:spcBef>
              <a:spcAft>
                <a:spcPts val="0"/>
              </a:spcAft>
              <a:buNone/>
            </a:pPr>
            <a:r>
              <a:rPr lang="en-US" sz="3200" b="1" dirty="0">
                <a:latin typeface="Times New Roman" panose="02020603050405020304" pitchFamily="18" charset="0"/>
                <a:ea typeface="Times New Roman"/>
                <a:cs typeface="Times New Roman" panose="02020603050405020304" pitchFamily="18" charset="0"/>
                <a:sym typeface="Times New Roman"/>
              </a:rPr>
              <a:t>AWS Service Overview</a:t>
            </a:r>
            <a:endParaRPr sz="3200" b="1" dirty="0">
              <a:latin typeface="Times New Roman" panose="02020603050405020304" pitchFamily="18" charset="0"/>
              <a:ea typeface="Times New Roman"/>
              <a:cs typeface="Times New Roman" panose="02020603050405020304" pitchFamily="18" charset="0"/>
              <a:sym typeface="Times New Roman"/>
            </a:endParaRPr>
          </a:p>
        </p:txBody>
      </p:sp>
      <p:sp>
        <p:nvSpPr>
          <p:cNvPr id="75" name="Google Shape;75;p15"/>
          <p:cNvSpPr txBox="1">
            <a:spLocks noGrp="1"/>
          </p:cNvSpPr>
          <p:nvPr>
            <p:ph type="body" idx="1"/>
          </p:nvPr>
        </p:nvSpPr>
        <p:spPr>
          <a:xfrm>
            <a:off x="163789" y="902369"/>
            <a:ext cx="11498622" cy="5241824"/>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l">
              <a:buFont typeface="Arial" panose="020B0604020202020204" pitchFamily="34" charset="0"/>
              <a:buChar char="•"/>
            </a:pPr>
            <a:r>
              <a:rPr lang="en-US" sz="2400" b="1" i="0" dirty="0">
                <a:solidFill>
                  <a:srgbClr val="374151"/>
                </a:solidFill>
                <a:effectLst/>
                <a:latin typeface="Söhne"/>
              </a:rPr>
              <a:t>Amazon S3:</a:t>
            </a:r>
            <a:r>
              <a:rPr lang="en-US" sz="2400" b="0" i="0" dirty="0">
                <a:solidFill>
                  <a:srgbClr val="374151"/>
                </a:solidFill>
                <a:effectLst/>
                <a:latin typeface="Söhne"/>
              </a:rPr>
              <a:t> A scalable storage solution for collecting and storing large volumes of data.</a:t>
            </a:r>
          </a:p>
          <a:p>
            <a:pPr algn="l">
              <a:buFont typeface="Arial" panose="020B0604020202020204" pitchFamily="34" charset="0"/>
              <a:buChar char="•"/>
            </a:pPr>
            <a:r>
              <a:rPr lang="en-US" sz="2400" b="1" i="0" dirty="0">
                <a:solidFill>
                  <a:srgbClr val="374151"/>
                </a:solidFill>
                <a:effectLst/>
                <a:latin typeface="Söhne"/>
              </a:rPr>
              <a:t>AWS Glue </a:t>
            </a:r>
            <a:r>
              <a:rPr lang="en-US" sz="2400" b="1" i="0" dirty="0" err="1">
                <a:solidFill>
                  <a:srgbClr val="374151"/>
                </a:solidFill>
                <a:effectLst/>
                <a:latin typeface="Söhne"/>
              </a:rPr>
              <a:t>DataBrew</a:t>
            </a:r>
            <a:r>
              <a:rPr lang="en-US" sz="2400" b="1" i="0" dirty="0">
                <a:solidFill>
                  <a:srgbClr val="374151"/>
                </a:solidFill>
                <a:effectLst/>
                <a:latin typeface="Söhne"/>
              </a:rPr>
              <a:t>:</a:t>
            </a:r>
            <a:r>
              <a:rPr lang="en-US" sz="2400" b="0" i="0" dirty="0">
                <a:solidFill>
                  <a:srgbClr val="374151"/>
                </a:solidFill>
                <a:effectLst/>
                <a:latin typeface="Söhne"/>
              </a:rPr>
              <a:t> A tool for visually preparing data for analysis without coding.</a:t>
            </a:r>
          </a:p>
          <a:p>
            <a:pPr algn="l">
              <a:buFont typeface="Arial" panose="020B0604020202020204" pitchFamily="34" charset="0"/>
              <a:buChar char="•"/>
            </a:pPr>
            <a:r>
              <a:rPr lang="en-US" sz="2400" b="1" i="0" dirty="0">
                <a:solidFill>
                  <a:srgbClr val="374151"/>
                </a:solidFill>
                <a:effectLst/>
                <a:latin typeface="Söhne"/>
              </a:rPr>
              <a:t>AWS Glue Crawler:</a:t>
            </a:r>
            <a:r>
              <a:rPr lang="en-US" sz="2400" b="0" i="0" dirty="0">
                <a:solidFill>
                  <a:srgbClr val="374151"/>
                </a:solidFill>
                <a:effectLst/>
                <a:latin typeface="Söhne"/>
              </a:rPr>
              <a:t> Automatically discovers and categorizes data by creating metadata.</a:t>
            </a:r>
          </a:p>
          <a:p>
            <a:pPr indent="-406390">
              <a:buSzPts val="1200"/>
              <a:buFont typeface="Times New Roman"/>
              <a:buChar char="●"/>
            </a:pPr>
            <a:r>
              <a:rPr lang="en-US" sz="2400" b="1" i="0" dirty="0">
                <a:solidFill>
                  <a:srgbClr val="374151"/>
                </a:solidFill>
                <a:effectLst/>
                <a:latin typeface="Söhne"/>
              </a:rPr>
              <a:t>Amazon </a:t>
            </a:r>
            <a:r>
              <a:rPr lang="en-US" sz="2400" b="1" i="0" dirty="0" err="1">
                <a:solidFill>
                  <a:srgbClr val="374151"/>
                </a:solidFill>
                <a:effectLst/>
                <a:latin typeface="Söhne"/>
              </a:rPr>
              <a:t>QuickSight</a:t>
            </a:r>
            <a:r>
              <a:rPr lang="en-US" sz="2400" b="1" i="0" dirty="0">
                <a:solidFill>
                  <a:srgbClr val="374151"/>
                </a:solidFill>
                <a:effectLst/>
                <a:latin typeface="Söhne"/>
              </a:rPr>
              <a:t>:</a:t>
            </a:r>
            <a:r>
              <a:rPr lang="en-US" sz="2400" b="0" i="0" dirty="0">
                <a:solidFill>
                  <a:srgbClr val="374151"/>
                </a:solidFill>
                <a:effectLst/>
                <a:latin typeface="Söhne"/>
              </a:rPr>
              <a:t> A business intelligence service for creating visualizations and dashboards.</a:t>
            </a:r>
          </a:p>
          <a:p>
            <a:pPr marL="609585" lvl="0" indent="-406390" algn="l" rtl="0">
              <a:spcBef>
                <a:spcPts val="0"/>
              </a:spcBef>
              <a:spcAft>
                <a:spcPts val="0"/>
              </a:spcAft>
              <a:buSzPts val="1200"/>
              <a:buFont typeface="Times New Roman"/>
              <a:buChar char="●"/>
            </a:pPr>
            <a:r>
              <a:rPr lang="en-US" sz="2400" b="1" dirty="0" err="1">
                <a:latin typeface="Sohne"/>
                <a:ea typeface="Times New Roman"/>
                <a:cs typeface="Times New Roman" panose="02020603050405020304" pitchFamily="18" charset="0"/>
                <a:sym typeface="Times New Roman"/>
              </a:rPr>
              <a:t>Lamda</a:t>
            </a:r>
            <a:r>
              <a:rPr lang="en-US" sz="2400" b="1" dirty="0">
                <a:latin typeface="Sohne"/>
                <a:ea typeface="Times New Roman"/>
                <a:cs typeface="Times New Roman" panose="02020603050405020304" pitchFamily="18" charset="0"/>
                <a:sym typeface="Times New Roman"/>
              </a:rPr>
              <a:t> Function:</a:t>
            </a:r>
          </a:p>
          <a:p>
            <a:pPr marL="609585" lvl="0" indent="-406390" algn="l" rtl="0">
              <a:spcBef>
                <a:spcPts val="0"/>
              </a:spcBef>
              <a:spcAft>
                <a:spcPts val="0"/>
              </a:spcAft>
              <a:buSzPts val="1200"/>
              <a:buFont typeface="Times New Roman"/>
              <a:buChar char="●"/>
            </a:pPr>
            <a:endParaRPr lang="en-US" sz="2400" b="1" dirty="0">
              <a:latin typeface="Sohne"/>
              <a:ea typeface="Times New Roman"/>
              <a:cs typeface="Times New Roman" panose="02020603050405020304" pitchFamily="18" charset="0"/>
              <a:sym typeface="Times New Roman"/>
            </a:endParaRPr>
          </a:p>
          <a:p>
            <a:pPr marL="609585" lvl="0" indent="-406390" algn="l" rtl="0">
              <a:spcBef>
                <a:spcPts val="0"/>
              </a:spcBef>
              <a:spcAft>
                <a:spcPts val="0"/>
              </a:spcAft>
              <a:buSzPts val="1200"/>
              <a:buFont typeface="Times New Roman"/>
              <a:buChar char="●"/>
            </a:pPr>
            <a:r>
              <a:rPr lang="en-US" sz="2400" b="1" dirty="0">
                <a:latin typeface="Sohne"/>
                <a:ea typeface="Times New Roman"/>
                <a:cs typeface="Times New Roman" panose="02020603050405020304" pitchFamily="18" charset="0"/>
                <a:sym typeface="Times New Roman"/>
              </a:rPr>
              <a:t>RDS: </a:t>
            </a:r>
          </a:p>
          <a:p>
            <a:pPr marL="609585" lvl="0" indent="-406390" algn="l" rtl="0">
              <a:spcBef>
                <a:spcPts val="0"/>
              </a:spcBef>
              <a:spcAft>
                <a:spcPts val="0"/>
              </a:spcAft>
              <a:buSzPts val="1200"/>
              <a:buFont typeface="Times New Roman"/>
              <a:buChar char="●"/>
            </a:pPr>
            <a:endParaRPr lang="en-US" sz="2400" b="1" dirty="0">
              <a:latin typeface="Sohne"/>
              <a:ea typeface="Times New Roman"/>
              <a:cs typeface="Times New Roman" panose="02020603050405020304" pitchFamily="18" charset="0"/>
              <a:sym typeface="Times New Roman"/>
            </a:endParaRPr>
          </a:p>
          <a:p>
            <a:pPr marL="203195" lvl="0" indent="0" algn="l" rtl="0">
              <a:spcBef>
                <a:spcPts val="0"/>
              </a:spcBef>
              <a:spcAft>
                <a:spcPts val="0"/>
              </a:spcAft>
              <a:buSzPts val="1200"/>
              <a:buNone/>
            </a:pPr>
            <a:r>
              <a:rPr lang="en-US" sz="2400" b="1" dirty="0">
                <a:latin typeface="Sohne"/>
                <a:ea typeface="Times New Roman"/>
                <a:cs typeface="Times New Roman" panose="02020603050405020304" pitchFamily="18" charset="0"/>
                <a:sym typeface="Times New Roman"/>
              </a:rPr>
              <a:t> </a:t>
            </a:r>
            <a:endParaRPr sz="2400" b="1" dirty="0">
              <a:latin typeface="Sohne"/>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238700"/>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163789" y="6278867"/>
            <a:ext cx="669367" cy="548900"/>
          </a:xfrm>
          <a:prstGeom prst="rect">
            <a:avLst/>
          </a:prstGeom>
          <a:noFill/>
          <a:ln>
            <a:noFill/>
          </a:ln>
        </p:spPr>
      </p:pic>
      <p:sp>
        <p:nvSpPr>
          <p:cNvPr id="78" name="Google Shape;78;p15"/>
          <p:cNvSpPr txBox="1"/>
          <p:nvPr/>
        </p:nvSpPr>
        <p:spPr>
          <a:xfrm>
            <a:off x="801999" y="6238700"/>
            <a:ext cx="5502547"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2" name="Picture 2" descr="Top 6 Amazon S3 Alternatives">
            <a:extLst>
              <a:ext uri="{FF2B5EF4-FFF2-40B4-BE49-F238E27FC236}">
                <a16:creationId xmlns:a16="http://schemas.microsoft.com/office/drawing/2014/main" id="{56145937-ACFF-37CD-A323-C4EDBDE745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408" y="5124385"/>
            <a:ext cx="1281233" cy="960925"/>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descr="A screenshot of a computer">
            <a:extLst>
              <a:ext uri="{FF2B5EF4-FFF2-40B4-BE49-F238E27FC236}">
                <a16:creationId xmlns:a16="http://schemas.microsoft.com/office/drawing/2014/main" id="{FFA6F7AE-42F8-1C63-7485-C89AECA46FF6}"/>
              </a:ext>
            </a:extLst>
          </p:cNvPr>
          <p:cNvPicPr>
            <a:picLocks noChangeAspect="1"/>
          </p:cNvPicPr>
          <p:nvPr/>
        </p:nvPicPr>
        <p:blipFill rotWithShape="1">
          <a:blip r:embed="rId6"/>
          <a:srcRect l="25665" t="19263" r="29257" b="41095"/>
          <a:stretch/>
        </p:blipFill>
        <p:spPr>
          <a:xfrm>
            <a:off x="2727231" y="5009482"/>
            <a:ext cx="2220341" cy="1031119"/>
          </a:xfrm>
          <a:prstGeom prst="rect">
            <a:avLst/>
          </a:prstGeom>
        </p:spPr>
      </p:pic>
      <p:pic>
        <p:nvPicPr>
          <p:cNvPr id="4" name="Picture 3">
            <a:extLst>
              <a:ext uri="{FF2B5EF4-FFF2-40B4-BE49-F238E27FC236}">
                <a16:creationId xmlns:a16="http://schemas.microsoft.com/office/drawing/2014/main" id="{5C1C13BA-AFA6-3A97-A1EA-39F18E4A7C38}"/>
              </a:ext>
            </a:extLst>
          </p:cNvPr>
          <p:cNvPicPr>
            <a:picLocks noChangeAspect="1"/>
          </p:cNvPicPr>
          <p:nvPr/>
        </p:nvPicPr>
        <p:blipFill>
          <a:blip r:embed="rId7"/>
          <a:stretch>
            <a:fillRect/>
          </a:stretch>
        </p:blipFill>
        <p:spPr>
          <a:xfrm>
            <a:off x="5884726" y="5073948"/>
            <a:ext cx="1062397" cy="1046094"/>
          </a:xfrm>
          <a:prstGeom prst="rect">
            <a:avLst/>
          </a:prstGeom>
        </p:spPr>
      </p:pic>
      <p:pic>
        <p:nvPicPr>
          <p:cNvPr id="5" name="Picture 4">
            <a:extLst>
              <a:ext uri="{FF2B5EF4-FFF2-40B4-BE49-F238E27FC236}">
                <a16:creationId xmlns:a16="http://schemas.microsoft.com/office/drawing/2014/main" id="{B6EB2E00-3B07-5518-3375-5AB14D8EE87B}"/>
              </a:ext>
            </a:extLst>
          </p:cNvPr>
          <p:cNvPicPr>
            <a:picLocks noChangeAspect="1"/>
          </p:cNvPicPr>
          <p:nvPr/>
        </p:nvPicPr>
        <p:blipFill>
          <a:blip r:embed="rId8"/>
          <a:stretch>
            <a:fillRect/>
          </a:stretch>
        </p:blipFill>
        <p:spPr>
          <a:xfrm>
            <a:off x="7884277" y="5208439"/>
            <a:ext cx="1621418" cy="797703"/>
          </a:xfrm>
          <a:prstGeom prst="rect">
            <a:avLst/>
          </a:prstGeom>
        </p:spPr>
      </p:pic>
      <p:pic>
        <p:nvPicPr>
          <p:cNvPr id="6" name="Picture 8" descr="Be your data bi analyst to visualizing data in quicksight">
            <a:extLst>
              <a:ext uri="{FF2B5EF4-FFF2-40B4-BE49-F238E27FC236}">
                <a16:creationId xmlns:a16="http://schemas.microsoft.com/office/drawing/2014/main" id="{4116D00E-D249-0057-FCB8-E462EF9FE3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7607" y="5117789"/>
            <a:ext cx="979004" cy="97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67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0" y="-428076"/>
            <a:ext cx="10520293"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br>
              <a:rPr lang="en" sz="3200" b="1" dirty="0">
                <a:latin typeface="Times New Roman"/>
                <a:ea typeface="Times New Roman"/>
                <a:cs typeface="Times New Roman"/>
                <a:sym typeface="Times New Roman"/>
              </a:rPr>
            </a:br>
            <a:r>
              <a:rPr lang="en" sz="3200" b="1" dirty="0">
                <a:latin typeface="Times New Roman"/>
                <a:ea typeface="Times New Roman"/>
                <a:cs typeface="Times New Roman"/>
                <a:sym typeface="Times New Roman"/>
              </a:rPr>
              <a:t>Creating neccecery permissions for the project using IAM  </a:t>
            </a:r>
            <a:br>
              <a:rPr lang="en" sz="3200" b="1" dirty="0">
                <a:latin typeface="Times New Roman"/>
                <a:ea typeface="Times New Roman"/>
                <a:cs typeface="Times New Roman"/>
                <a:sym typeface="Times New Roman"/>
              </a:rPr>
            </a:br>
            <a:endParaRPr sz="3200"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pic>
        <p:nvPicPr>
          <p:cNvPr id="3" name="Picture 2" descr="A screenshot of a web page&#10;&#10;Description automatically generated">
            <a:extLst>
              <a:ext uri="{FF2B5EF4-FFF2-40B4-BE49-F238E27FC236}">
                <a16:creationId xmlns:a16="http://schemas.microsoft.com/office/drawing/2014/main" id="{4E750C08-F861-CD2F-8096-80509AC31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9105" y="1033680"/>
            <a:ext cx="3542082" cy="4828880"/>
          </a:xfrm>
          <a:prstGeom prst="rect">
            <a:avLst/>
          </a:prstGeom>
        </p:spPr>
      </p:pic>
      <p:sp>
        <p:nvSpPr>
          <p:cNvPr id="4" name="Rectangle 3">
            <a:extLst>
              <a:ext uri="{FF2B5EF4-FFF2-40B4-BE49-F238E27FC236}">
                <a16:creationId xmlns:a16="http://schemas.microsoft.com/office/drawing/2014/main" id="{6FFA9DD0-3BAE-28D2-0677-EBE4916E6B1B}"/>
              </a:ext>
            </a:extLst>
          </p:cNvPr>
          <p:cNvSpPr/>
          <p:nvPr/>
        </p:nvSpPr>
        <p:spPr>
          <a:xfrm>
            <a:off x="3558074" y="4075819"/>
            <a:ext cx="2537926" cy="16048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124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28213" y="-428076"/>
            <a:ext cx="8579110"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br>
              <a:rPr lang="en" sz="3200" b="1" dirty="0">
                <a:latin typeface="Times New Roman"/>
                <a:ea typeface="Times New Roman"/>
                <a:cs typeface="Times New Roman"/>
                <a:sym typeface="Times New Roman"/>
              </a:rPr>
            </a:br>
            <a:r>
              <a:rPr lang="en" sz="3200" b="1" dirty="0">
                <a:latin typeface="Times New Roman"/>
                <a:ea typeface="Times New Roman"/>
                <a:cs typeface="Times New Roman"/>
                <a:sym typeface="Times New Roman"/>
              </a:rPr>
              <a:t>Storing Data in s3 by creating landing zones </a:t>
            </a:r>
            <a:br>
              <a:rPr lang="en" sz="3200" b="1" dirty="0">
                <a:latin typeface="Times New Roman"/>
                <a:ea typeface="Times New Roman"/>
                <a:cs typeface="Times New Roman"/>
                <a:sym typeface="Times New Roman"/>
              </a:rPr>
            </a:br>
            <a:endParaRPr sz="3200"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pic>
        <p:nvPicPr>
          <p:cNvPr id="5" name="Picture 4" descr="A screenshot of a web page&#10;&#10;Description automatically generated">
            <a:extLst>
              <a:ext uri="{FF2B5EF4-FFF2-40B4-BE49-F238E27FC236}">
                <a16:creationId xmlns:a16="http://schemas.microsoft.com/office/drawing/2014/main" id="{D6EA3A39-6732-55D3-6FB9-E5613FE02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9895" y="931366"/>
            <a:ext cx="4811784" cy="4859902"/>
          </a:xfrm>
          <a:prstGeom prst="rect">
            <a:avLst/>
          </a:prstGeom>
        </p:spPr>
      </p:pic>
      <p:sp>
        <p:nvSpPr>
          <p:cNvPr id="7" name="Rectangle 6">
            <a:extLst>
              <a:ext uri="{FF2B5EF4-FFF2-40B4-BE49-F238E27FC236}">
                <a16:creationId xmlns:a16="http://schemas.microsoft.com/office/drawing/2014/main" id="{7452756D-534A-9A83-B2AC-AAA471DC264C}"/>
              </a:ext>
            </a:extLst>
          </p:cNvPr>
          <p:cNvSpPr/>
          <p:nvPr/>
        </p:nvSpPr>
        <p:spPr>
          <a:xfrm>
            <a:off x="2267339" y="4096139"/>
            <a:ext cx="2537926" cy="16048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295A69-0B6B-AD80-8BA4-B8DEDD786D24}"/>
              </a:ext>
            </a:extLst>
          </p:cNvPr>
          <p:cNvSpPr txBox="1"/>
          <p:nvPr/>
        </p:nvSpPr>
        <p:spPr>
          <a:xfrm>
            <a:off x="7604235" y="3281451"/>
            <a:ext cx="3160644" cy="2308324"/>
          </a:xfrm>
          <a:prstGeom prst="rect">
            <a:avLst/>
          </a:prstGeom>
          <a:noFill/>
        </p:spPr>
        <p:txBody>
          <a:bodyPr wrap="square" rtlCol="0">
            <a:spAutoFit/>
          </a:bodyPr>
          <a:lstStyle/>
          <a:p>
            <a:r>
              <a:rPr lang="en-US" dirty="0"/>
              <a:t>Chicago crime data will be saved to the data-LZ1</a:t>
            </a:r>
          </a:p>
          <a:p>
            <a:endParaRPr lang="en-US" dirty="0"/>
          </a:p>
          <a:p>
            <a:r>
              <a:rPr lang="en-US" dirty="0"/>
              <a:t>Chicago school </a:t>
            </a:r>
            <a:r>
              <a:rPr lang="en-US" dirty="0" err="1"/>
              <a:t>api</a:t>
            </a:r>
            <a:r>
              <a:rPr lang="en-US" dirty="0"/>
              <a:t> will be saved to data-lz2</a:t>
            </a:r>
          </a:p>
          <a:p>
            <a:endParaRPr lang="en-US" dirty="0"/>
          </a:p>
          <a:p>
            <a:r>
              <a:rPr lang="en-US" dirty="0"/>
              <a:t>Merged data will be saved to data-LZ3</a:t>
            </a:r>
          </a:p>
        </p:txBody>
      </p:sp>
      <p:pic>
        <p:nvPicPr>
          <p:cNvPr id="2050" name="Picture 2">
            <a:extLst>
              <a:ext uri="{FF2B5EF4-FFF2-40B4-BE49-F238E27FC236}">
                <a16:creationId xmlns:a16="http://schemas.microsoft.com/office/drawing/2014/main" id="{A3EB75D8-92F6-07D8-188B-A43294010A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7913" y="0"/>
            <a:ext cx="3819525"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58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28213" y="-428076"/>
            <a:ext cx="8579110" cy="1232481"/>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br>
              <a:rPr lang="en" sz="3200" b="1" dirty="0">
                <a:latin typeface="Times New Roman"/>
                <a:ea typeface="Times New Roman"/>
                <a:cs typeface="Times New Roman"/>
                <a:sym typeface="Times New Roman"/>
              </a:rPr>
            </a:br>
            <a:r>
              <a:rPr lang="en" sz="3200" b="1" dirty="0">
                <a:latin typeface="Times New Roman"/>
                <a:ea typeface="Times New Roman"/>
                <a:cs typeface="Times New Roman"/>
                <a:sym typeface="Times New Roman"/>
              </a:rPr>
              <a:t>Creating Event scheduler and Lambda</a:t>
            </a:r>
            <a:br>
              <a:rPr lang="en" sz="3200" b="1" dirty="0">
                <a:latin typeface="Times New Roman"/>
                <a:ea typeface="Times New Roman"/>
                <a:cs typeface="Times New Roman"/>
                <a:sym typeface="Times New Roman"/>
              </a:rPr>
            </a:br>
            <a:endParaRPr sz="3200" dirty="0">
              <a:latin typeface="Times New Roman" panose="02020603050405020304" pitchFamily="18" charset="0"/>
              <a:ea typeface="Times New Roman"/>
              <a:cs typeface="Times New Roman" panose="02020603050405020304" pitchFamily="18" charset="0"/>
              <a:sym typeface="Times New Roman"/>
            </a:endParaRPr>
          </a:p>
        </p:txBody>
      </p:sp>
      <p:pic>
        <p:nvPicPr>
          <p:cNvPr id="76" name="Google Shape;76;p15"/>
          <p:cNvPicPr preferRelativeResize="0"/>
          <p:nvPr/>
        </p:nvPicPr>
        <p:blipFill>
          <a:blip r:embed="rId3">
            <a:alphaModFix/>
          </a:blip>
          <a:stretch>
            <a:fillRect/>
          </a:stretch>
        </p:blipFill>
        <p:spPr>
          <a:xfrm>
            <a:off x="1" y="6091835"/>
            <a:ext cx="12191999" cy="827333"/>
          </a:xfrm>
          <a:prstGeom prst="rect">
            <a:avLst/>
          </a:prstGeom>
          <a:noFill/>
          <a:ln>
            <a:noFill/>
          </a:ln>
        </p:spPr>
      </p:pic>
      <p:pic>
        <p:nvPicPr>
          <p:cNvPr id="77" name="Google Shape;77;p15"/>
          <p:cNvPicPr preferRelativeResize="0"/>
          <p:nvPr/>
        </p:nvPicPr>
        <p:blipFill>
          <a:blip r:embed="rId4">
            <a:alphaModFix/>
          </a:blip>
          <a:stretch>
            <a:fillRect/>
          </a:stretch>
        </p:blipFill>
        <p:spPr>
          <a:xfrm>
            <a:off x="217122" y="6119624"/>
            <a:ext cx="669367" cy="524800"/>
          </a:xfrm>
          <a:prstGeom prst="rect">
            <a:avLst/>
          </a:prstGeom>
          <a:noFill/>
          <a:ln>
            <a:noFill/>
          </a:ln>
        </p:spPr>
      </p:pic>
      <p:sp>
        <p:nvSpPr>
          <p:cNvPr id="78" name="Google Shape;78;p15"/>
          <p:cNvSpPr txBox="1"/>
          <p:nvPr/>
        </p:nvSpPr>
        <p:spPr>
          <a:xfrm>
            <a:off x="802000" y="6040601"/>
            <a:ext cx="4804715" cy="6292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dirty="0">
                <a:solidFill>
                  <a:srgbClr val="FFFFFF"/>
                </a:solidFill>
              </a:rPr>
              <a:t>Yeshiva University | Katz School</a:t>
            </a:r>
            <a:endParaRPr sz="2489" dirty="0">
              <a:solidFill>
                <a:srgbClr val="FFFFFF"/>
              </a:solidFill>
            </a:endParaRPr>
          </a:p>
        </p:txBody>
      </p:sp>
      <p:sp>
        <p:nvSpPr>
          <p:cNvPr id="79" name="Google Shape;79;p1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2" name="TextBox 1">
            <a:extLst>
              <a:ext uri="{FF2B5EF4-FFF2-40B4-BE49-F238E27FC236}">
                <a16:creationId xmlns:a16="http://schemas.microsoft.com/office/drawing/2014/main" id="{1FE4133A-1BD3-302A-7B0A-8170FE214C6E}"/>
              </a:ext>
            </a:extLst>
          </p:cNvPr>
          <p:cNvSpPr txBox="1"/>
          <p:nvPr/>
        </p:nvSpPr>
        <p:spPr>
          <a:xfrm>
            <a:off x="802000" y="1268963"/>
            <a:ext cx="80807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Creating event scheduler for triggering the lambda function.</a:t>
            </a:r>
          </a:p>
          <a:p>
            <a:pPr marL="285750" indent="-285750">
              <a:buFont typeface="Arial" panose="020B0604020202020204" pitchFamily="34" charset="0"/>
              <a:buChar char="•"/>
            </a:pPr>
            <a:r>
              <a:rPr lang="en-US" dirty="0"/>
              <a:t>We have used 2 lambda functions one for getting the school </a:t>
            </a:r>
            <a:r>
              <a:rPr lang="en-US" dirty="0" err="1"/>
              <a:t>api</a:t>
            </a:r>
            <a:r>
              <a:rPr lang="en-US" dirty="0"/>
              <a:t> data and another for merging and loading merged data to landing zone 3.</a:t>
            </a:r>
          </a:p>
        </p:txBody>
      </p:sp>
      <p:pic>
        <p:nvPicPr>
          <p:cNvPr id="4" name="Picture 3" descr="A screenshot of a computer">
            <a:extLst>
              <a:ext uri="{FF2B5EF4-FFF2-40B4-BE49-F238E27FC236}">
                <a16:creationId xmlns:a16="http://schemas.microsoft.com/office/drawing/2014/main" id="{FC170881-458C-F9D7-80A6-E6CB98294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64" y="2685102"/>
            <a:ext cx="5628416" cy="2831181"/>
          </a:xfrm>
          <a:prstGeom prst="rect">
            <a:avLst/>
          </a:prstGeom>
        </p:spPr>
      </p:pic>
      <p:pic>
        <p:nvPicPr>
          <p:cNvPr id="8" name="Picture 7" descr="A screenshot of a computer">
            <a:extLst>
              <a:ext uri="{FF2B5EF4-FFF2-40B4-BE49-F238E27FC236}">
                <a16:creationId xmlns:a16="http://schemas.microsoft.com/office/drawing/2014/main" id="{E401AED4-9F9F-0E1F-0C1C-BF6D4260A9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7513" y="2297262"/>
            <a:ext cx="4848549" cy="3547997"/>
          </a:xfrm>
          <a:prstGeom prst="rect">
            <a:avLst/>
          </a:prstGeom>
        </p:spPr>
      </p:pic>
      <p:pic>
        <p:nvPicPr>
          <p:cNvPr id="12" name="Picture 11">
            <a:extLst>
              <a:ext uri="{FF2B5EF4-FFF2-40B4-BE49-F238E27FC236}">
                <a16:creationId xmlns:a16="http://schemas.microsoft.com/office/drawing/2014/main" id="{93C43FA0-3C6C-2C26-8C0E-AFDDDE5A051D}"/>
              </a:ext>
            </a:extLst>
          </p:cNvPr>
          <p:cNvPicPr>
            <a:picLocks noChangeAspect="1"/>
          </p:cNvPicPr>
          <p:nvPr/>
        </p:nvPicPr>
        <p:blipFill>
          <a:blip r:embed="rId7"/>
          <a:stretch>
            <a:fillRect/>
          </a:stretch>
        </p:blipFill>
        <p:spPr>
          <a:xfrm>
            <a:off x="11288617" y="188164"/>
            <a:ext cx="739594" cy="728245"/>
          </a:xfrm>
          <a:prstGeom prst="rect">
            <a:avLst/>
          </a:prstGeom>
        </p:spPr>
      </p:pic>
      <p:pic>
        <p:nvPicPr>
          <p:cNvPr id="8194" name="Picture 2">
            <a:extLst>
              <a:ext uri="{FF2B5EF4-FFF2-40B4-BE49-F238E27FC236}">
                <a16:creationId xmlns:a16="http://schemas.microsoft.com/office/drawing/2014/main" id="{A3471427-990C-6ADE-61C0-AC489D1BF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4393" y="198157"/>
            <a:ext cx="1028286" cy="83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3149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heme/theme1.xml><?xml version="1.0" encoding="utf-8"?>
<a:theme xmlns:a="http://schemas.openxmlformats.org/drawingml/2006/main" name="1_Office Theme">
  <a:themeElements>
    <a:clrScheme name="Spectrum_Theme">
      <a:dk1>
        <a:srgbClr val="496491"/>
      </a:dk1>
      <a:lt1>
        <a:sysClr val="window" lastClr="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Calibri Light">
      <a:majorFont>
        <a:latin typeface="Corbel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Spectrum_Theme">
      <a:dk1>
        <a:srgbClr val="496491"/>
      </a:dk1>
      <a:lt1>
        <a:sysClr val="window" lastClr="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831</TotalTime>
  <Words>1006</Words>
  <Application>Microsoft Office PowerPoint</Application>
  <PresentationFormat>Widescreen</PresentationFormat>
  <Paragraphs>131</Paragraphs>
  <Slides>25</Slides>
  <Notes>23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25</vt:i4>
      </vt:variant>
    </vt:vector>
  </HeadingPairs>
  <TitlesOfParts>
    <vt:vector size="36" baseType="lpstr">
      <vt:lpstr>Aerial</vt:lpstr>
      <vt:lpstr>Arial</vt:lpstr>
      <vt:lpstr>Calibri</vt:lpstr>
      <vt:lpstr>Calibri Light</vt:lpstr>
      <vt:lpstr>Sohne</vt:lpstr>
      <vt:lpstr>Söhne</vt:lpstr>
      <vt:lpstr>Times New Roman</vt:lpstr>
      <vt:lpstr>1_Office Theme</vt:lpstr>
      <vt:lpstr>Custom Design</vt:lpstr>
      <vt:lpstr>2_Custom Design</vt:lpstr>
      <vt:lpstr>Simple Light</vt:lpstr>
      <vt:lpstr>PowerPoint Presentation</vt:lpstr>
      <vt:lpstr>Agenda</vt:lpstr>
      <vt:lpstr>Introduction to Datasets: Crime and Education in Chicago </vt:lpstr>
      <vt:lpstr>Overview  </vt:lpstr>
      <vt:lpstr>Project Architecture</vt:lpstr>
      <vt:lpstr>AWS Service Overview</vt:lpstr>
      <vt:lpstr> Creating neccecery permissions for the project using IAM   </vt:lpstr>
      <vt:lpstr> Storing Data in s3 by creating landing zones  </vt:lpstr>
      <vt:lpstr> Creating Event scheduler and Lambda </vt:lpstr>
      <vt:lpstr>Creating Glue crawler to Extract the data from s3 </vt:lpstr>
      <vt:lpstr>Creating Glue ETL script to load data to RDS </vt:lpstr>
      <vt:lpstr>Created RDS for storing data from ETL</vt:lpstr>
      <vt:lpstr>Warehouse solutions</vt:lpstr>
      <vt:lpstr>Visualization using Tableau</vt:lpstr>
      <vt:lpstr>Research questions</vt:lpstr>
      <vt:lpstr>Research questions</vt:lpstr>
      <vt:lpstr>Research questions</vt:lpstr>
      <vt:lpstr>Research questions</vt:lpstr>
      <vt:lpstr>Research questions</vt:lpstr>
      <vt:lpstr>Research questions</vt:lpstr>
      <vt:lpstr>Research questions</vt:lpstr>
      <vt:lpstr>Research questions</vt:lpstr>
      <vt:lpstr>Research questions</vt:lpstr>
      <vt:lpstr>Team responsibilities and timeline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DAV6100: Presentation Name</dc:title>
  <dc:creator>brandon Chiazza</dc:creator>
  <cp:lastModifiedBy>vishwas Bhushan b</cp:lastModifiedBy>
  <cp:revision>3</cp:revision>
  <dcterms:created xsi:type="dcterms:W3CDTF">2019-12-06T12:05:55Z</dcterms:created>
  <dcterms:modified xsi:type="dcterms:W3CDTF">2024-05-07T03:39:19Z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1CAAC922-FCAB-44E5-9499-91533B4D4A9D</vt:lpwstr>
  </property>
  <property fmtid="{D5CDD505-2E9C-101B-9397-08002B2CF9AE}" pid="3" name="ArticulatePath">
    <vt:lpwstr>https://d.docs.live.net/1d1d8bead84ce354/Documents/INFORMATION_ARCHITECTURE_YU/INFORMATION_ARCHITECTURE_YU/Fall 2019/04 Final Project/Executive_Presentation_Template</vt:lpwstr>
  </property>
</Properties>
</file>